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Lst>
  <p:sldSz cx="12192000" cy="6858000"/>
  <p:notesSz cx="12192000" cy="6858000"/>
  <p:defaultText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804"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3"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4"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5"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7"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7E9C59E-0FB1-AC27-D043-D7E0ADD5AC0E}" type="slidenum">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1A8D836-9C2F-12F6-7E22-E94EDD95AF60}" type="slidenum">
              <a:r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99EBD10-544D-828B-A385-0612751673D7}" type="slidenum">
              <a:r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EC5CA64-7AE1-AAD6-0A35-26E98D3D1B2B}" type="slidenum">
              <a:r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C14F257-DD13-9D72-B8F4-94D2ABDCE675}" type="slidenum">
              <a:r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00FEA82-E364-A15A-690B-D0918C55CEFE}" type="slidenum">
              <a:r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4C9396E-9F2A-BE1E-DED3-6980B0AA87FA}" type="slidenum">
              <a:r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C1D4488-5E81-2F7F-C549-1CCCE75EB472}" type="slidenum">
              <a:r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8E2E005-0FFF-769F-FA57-6A0C2F2D1347}" type="slidenum">
              <a:r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38BFD47-1532-16F5-084B-5DBA85B99E23}" type="slidenum">
              <a:r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F7B28C2-8FDE-F445-843F-9B828E71A6FF}" type="slidenum">
              <a:rP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73019BF-AC2E-192C-1145-5F9C6DBC4513}" type="slidenum">
              <a:r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20A233C4-6C6F-1262-410B-453E76083DBF}" type="slidenum">
              <a:r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30A65E4-88C4-A543-30F0-73C10AA8F24B}" type="slidenum">
              <a:r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163F103-EF7A-55AE-EECA-5521D06ED8DF}" type="slidenum">
              <a:rP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EDD16E66-E612-9FBA-3A82-D771472768A7}" type="slidenum">
              <a:r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9EDF983-9DEE-BDF6-2BD9-C223E418BFB2}" type="slidenum">
              <a:r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78DDB24-35A1-C30C-802E-ED738491E19C}" type="slidenum">
              <a:rP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C4CFEA4-3F0E-8FE0-EF03-BBD89FCE2657}" type="slidenum">
              <a:rPr/>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A73DAA2-F917-CFBA-DBA4-3D3B959CF470}" type="slidenum">
              <a:rPr/>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4E73CD5-1FDF-82C2-27FE-B628B451C318}" type="slidenum">
              <a:rPr/>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2F411945-E647-F709-68F4-6C83DB462BA9}" type="slidenum">
              <a:rPr/>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E392020-B8DD-991D-2DF6-F789C8655E95}" type="slidenum">
              <a:r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23FEDDA-F92B-8116-0EC7-F89472CD896B}" type="slidenum">
              <a:rPr/>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5751D4F-C1F0-2B11-4C5C-905F4DFD76EE}" type="slidenum">
              <a:rPr/>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92B4E60-BCF5-199D-47E2-5B10DC386838}" type="slidenum">
              <a:rPr/>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FD35F29-641E-C6C0-6E36-56DBBCBA1FCE}" type="slidenum">
              <a:rPr/>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2E082353-547F-581C-0F0C-4046FA043AD5}" type="slidenum">
              <a:rPr/>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4582272-6720-D871-1EA7-4D6FC9993012}" type="slidenum">
              <a:rPr/>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D0DC10B0-B948-C8F2-8191-F88420702178}" type="slidenum">
              <a:rPr/>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1CF1555-AE67-0D41-3493-E9C5388AC9CD}" type="slidenum">
              <a:rPr/>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00A1FC4-F2A8-1443-E6C4-A53B42F1FD7A}" type="slidenum">
              <a:rPr/>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E034290C-9637-994A-6B46-60D050647E44}" type="slidenum">
              <a:rPr/>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C778131-764D-7085-5499-0377DA3297C1}" type="slidenum">
              <a:rPr/>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25284A7-0DF7-1E36-D0E9-457213D25927}" type="slidenum">
              <a:rPr/>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82629BA-305F-B308-7D83-B0A7B769C4FD}" type="slidenum">
              <a:rPr/>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64F87D0-F31A-65F1-ACD3-F1A0640BE534}" type="slidenum">
              <a:rPr/>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E53AB9E-E51F-C362-B00E-2B49C0FACC43}" type="slidenum">
              <a:rPr/>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1916F6D-E082-ED1B-90A7-BBE32A6D03CC}" type="slidenum">
              <a:rPr/>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E19B49E-E61A-167A-C440-B88BA37E88D0}" type="slidenum">
              <a:rPr/>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93AD286-11B5-C355-D788-3BBDC561F1FA}" type="slidenum">
              <a:rPr/>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D1EA2141-06E1-A230-E779-1DF3E1BBC7C9}" type="slidenum">
              <a:rPr/>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2DF74FD9-9830-9D84-60EC-5F63CED727FE}" type="slidenum">
              <a:rPr/>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915A7A2-2D12-A47D-7888-7B508B4E249E}" type="slidenum">
              <a:rPr/>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9376408-55C1-3DA7-E0B2-10979BE3783B}" type="slidenum">
              <a:rPr/>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7A0FC00-3E90-32EB-82BA-59951ABF257B}" type="slidenum">
              <a:rPr/>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86217AC-5A53-CEE5-3508-3F9D00F6FF09}" type="slidenum">
              <a:rPr/>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C9D3BF4-4C61-5CCF-CBCC-A2BD0A892D40}" type="slidenum">
              <a:rPr/>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D5384392-2604-2E1E-C508-88ADC1A5A0EC}" type="slidenum">
              <a:rPr/>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EB0B5D6-6F51-C068-2799-BDD1BDCF29E6}" type="slidenum">
              <a:rPr/>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1483F63-F819-308B-3694-DCCB1EF8CADB}" type="slidenum">
              <a:rPr/>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C08CB29-DE38-04F9-B819-80C1ABBD1155}" type="slidenum">
              <a:rPr/>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F49EFAF-646C-D49D-7D23-B84FBFB39398}" type="slidenum">
              <a:rPr/>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EB4D216A-AD5A-C540-0FD5-9C313A534E12}" type="slidenum">
              <a:rPr/>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5C87911-9FB6-905E-EF7C-79FDD6EAF8E6}" type="slidenum">
              <a:rPr/>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A402DA4-D718-E3A9-B3E6-9C36613BDCBA}" type="slidenum">
              <a:rPr/>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F3FD938-EE4E-2010-E562-4EC982A85F75}" type="slidenum">
              <a:rPr/>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5959D11-99CF-BE37-4EFA-560644BC6B54}" type="slidenum">
              <a:rPr/>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21DEE5D-3B14-2E6A-6EC5-F895DD0F0D6C}" type="slidenum">
              <a:rPr/>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B7842B8-854B-F35A-A1F2-6FD9071CA78D}" type="slidenum">
              <a:rPr/>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B7F337A-1DFB-10F4-C0C8-409EC48622F3}" type="slidenum">
              <a:rPr/>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6F04354-1682-8742-0708-58F53BA37807}" type="slidenum">
              <a:rPr/>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B435C95-187C-2E1D-5E57-41A722230311}" type="slidenum">
              <a:rPr/>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E15E34F-8D92-7404-4400-1E91088D2722}" type="slidenum">
              <a:rPr/>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3799932-8111-601C-B8ED-65EB518FB85C}" type="slidenum">
              <a:rPr/>
              <a:t>68</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2ACC0F2-84A8-BC4D-9B3D-059E99A8485B}" type="slidenum">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2ABBB3E8-9E4F-39AF-852B-BFFB8668211C}" type="slidenum">
              <a:r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EE796822-2C5A-BB63-D345-C710BFF47660}" type="slidenum">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Title Slide">
    <p:spTree>
      <p:nvGrpSpPr>
        <p:cNvPr id="1" name=""/>
        <p:cNvGrpSpPr/>
        <p:nvPr/>
      </p:nvGrpSpPr>
      <p:grpSpPr bwMode="auto">
        <a:xfrm>
          <a:off x="0" y="0"/>
          <a:ext cx="0" cy="0"/>
          <a:chOff x="0" y="0"/>
          <a:chExt cx="0" cy="0"/>
        </a:xfrm>
      </p:grpSpPr>
      <p:sp>
        <p:nvSpPr>
          <p:cNvPr id="1048581" name="Title 1"/>
          <p:cNvSpPr>
            <a:spLocks noGrp="1"/>
          </p:cNvSpPr>
          <p:nvPr>
            <p:ph type="ctrTitle"/>
          </p:nvPr>
        </p:nvSpPr>
        <p:spPr bwMode="auto">
          <a:xfrm>
            <a:off x="1524000" y="1122363"/>
            <a:ext cx="9144000" cy="2387600"/>
          </a:xfrm>
        </p:spPr>
        <p:txBody>
          <a:bodyPr anchor="b"/>
          <a:lstStyle>
            <a:lvl1pPr algn="ctr">
              <a:defRPr sz="6000"/>
            </a:lvl1pPr>
          </a:lstStyle>
          <a:p>
            <a:pPr>
              <a:defRPr/>
            </a:pPr>
            <a:r>
              <a:rPr lang="en-US"/>
              <a:t>Click to edit Master title style</a:t>
            </a:r>
            <a:endParaRPr lang="en-GB"/>
          </a:p>
        </p:txBody>
      </p:sp>
      <p:sp>
        <p:nvSpPr>
          <p:cNvPr id="1048582" name="Subtitle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en-US"/>
              <a:t>Click to edit Master subtitle style</a:t>
            </a:r>
            <a:endParaRPr lang="en-GB"/>
          </a:p>
        </p:txBody>
      </p:sp>
      <p:sp>
        <p:nvSpPr>
          <p:cNvPr id="1048583" name="Date Placeholder 3"/>
          <p:cNvSpPr>
            <a:spLocks noGrp="1"/>
          </p:cNvSpPr>
          <p:nvPr>
            <p:ph type="dt" sz="half" idx="10"/>
          </p:nvPr>
        </p:nvSpPr>
        <p:spPr bwMode="auto"/>
        <p:txBody>
          <a:bodyPr/>
          <a:lstStyle/>
          <a:p>
            <a:pPr>
              <a:defRPr/>
            </a:pPr>
            <a:fld id="{9B9CCB09-7CC3-47E6-B774-7C2F1C47F9CC}" type="datetime1">
              <a:rPr lang="en-GB"/>
              <a:t>29/05/2025</a:t>
            </a:fld>
            <a:endParaRPr lang="en-GB"/>
          </a:p>
        </p:txBody>
      </p:sp>
      <p:sp>
        <p:nvSpPr>
          <p:cNvPr id="1048584" name="Footer Placeholder 4"/>
          <p:cNvSpPr>
            <a:spLocks noGrp="1"/>
          </p:cNvSpPr>
          <p:nvPr>
            <p:ph type="ftr" sz="quarter" idx="11"/>
          </p:nvPr>
        </p:nvSpPr>
        <p:spPr bwMode="auto"/>
        <p:txBody>
          <a:bodyPr/>
          <a:lstStyle/>
          <a:p>
            <a:pPr>
              <a:defRPr/>
            </a:pPr>
            <a:endParaRPr lang="en-GB"/>
          </a:p>
        </p:txBody>
      </p:sp>
      <p:sp>
        <p:nvSpPr>
          <p:cNvPr id="1048585"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vertTx" preserve="1" userDrawn="1">
  <p:cSld name="Title and Vertical Text">
    <p:spTree>
      <p:nvGrpSpPr>
        <p:cNvPr id="1" name=""/>
        <p:cNvGrpSpPr/>
        <p:nvPr/>
      </p:nvGrpSpPr>
      <p:grpSpPr bwMode="auto">
        <a:xfrm>
          <a:off x="0" y="0"/>
          <a:ext cx="0" cy="0"/>
          <a:chOff x="0" y="0"/>
          <a:chExt cx="0" cy="0"/>
        </a:xfrm>
      </p:grpSpPr>
      <p:sp>
        <p:nvSpPr>
          <p:cNvPr id="1048854" name="Title 1"/>
          <p:cNvSpPr>
            <a:spLocks noGrp="1"/>
          </p:cNvSpPr>
          <p:nvPr>
            <p:ph type="title"/>
          </p:nvPr>
        </p:nvSpPr>
        <p:spPr bwMode="auto"/>
        <p:txBody>
          <a:bodyPr/>
          <a:lstStyle/>
          <a:p>
            <a:pPr>
              <a:defRPr/>
            </a:pPr>
            <a:r>
              <a:rPr lang="en-US"/>
              <a:t>Click to edit Master title style</a:t>
            </a:r>
            <a:endParaRPr lang="en-GB"/>
          </a:p>
        </p:txBody>
      </p:sp>
      <p:sp>
        <p:nvSpPr>
          <p:cNvPr id="1048855" name="Vertical Text Placeholder 2"/>
          <p:cNvSpPr>
            <a:spLocks noGrp="1"/>
          </p:cNvSpPr>
          <p:nvPr>
            <p:ph type="body" orient="vert" idx="1"/>
          </p:nvPr>
        </p:nvSpPr>
        <p:spPr bwMode="auto"/>
        <p:txBody>
          <a:bodyPr vert="eaVert"/>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56" name="Date Placeholder 3"/>
          <p:cNvSpPr>
            <a:spLocks noGrp="1"/>
          </p:cNvSpPr>
          <p:nvPr>
            <p:ph type="dt" sz="half" idx="10"/>
          </p:nvPr>
        </p:nvSpPr>
        <p:spPr bwMode="auto"/>
        <p:txBody>
          <a:bodyPr/>
          <a:lstStyle/>
          <a:p>
            <a:pPr>
              <a:defRPr/>
            </a:pPr>
            <a:fld id="{FA7C65A3-A5AC-4536-AA22-0AAEC13B1B1E}" type="datetime1">
              <a:rPr lang="en-GB"/>
              <a:t>29/05/2025</a:t>
            </a:fld>
            <a:endParaRPr lang="en-GB"/>
          </a:p>
        </p:txBody>
      </p:sp>
      <p:sp>
        <p:nvSpPr>
          <p:cNvPr id="1048857" name="Footer Placeholder 4"/>
          <p:cNvSpPr>
            <a:spLocks noGrp="1"/>
          </p:cNvSpPr>
          <p:nvPr>
            <p:ph type="ftr" sz="quarter" idx="11"/>
          </p:nvPr>
        </p:nvSpPr>
        <p:spPr bwMode="auto"/>
        <p:txBody>
          <a:bodyPr/>
          <a:lstStyle/>
          <a:p>
            <a:pPr>
              <a:defRPr/>
            </a:pPr>
            <a:endParaRPr lang="en-GB"/>
          </a:p>
        </p:txBody>
      </p:sp>
      <p:sp>
        <p:nvSpPr>
          <p:cNvPr id="1048858"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cal Title and Text">
    <p:spTree>
      <p:nvGrpSpPr>
        <p:cNvPr id="1" name=""/>
        <p:cNvGrpSpPr/>
        <p:nvPr/>
      </p:nvGrpSpPr>
      <p:grpSpPr bwMode="auto">
        <a:xfrm>
          <a:off x="0" y="0"/>
          <a:ext cx="0" cy="0"/>
          <a:chOff x="0" y="0"/>
          <a:chExt cx="0" cy="0"/>
        </a:xfrm>
      </p:grpSpPr>
      <p:sp>
        <p:nvSpPr>
          <p:cNvPr id="1048838" name="Vertical Title 1"/>
          <p:cNvSpPr>
            <a:spLocks noGrp="1"/>
          </p:cNvSpPr>
          <p:nvPr>
            <p:ph type="title" orient="vert"/>
          </p:nvPr>
        </p:nvSpPr>
        <p:spPr bwMode="auto">
          <a:xfrm>
            <a:off x="8724900" y="365125"/>
            <a:ext cx="2628900" cy="5811838"/>
          </a:xfrm>
        </p:spPr>
        <p:txBody>
          <a:bodyPr vert="eaVert"/>
          <a:lstStyle/>
          <a:p>
            <a:pPr>
              <a:defRPr/>
            </a:pPr>
            <a:r>
              <a:rPr lang="en-US"/>
              <a:t>Click to edit Master title style</a:t>
            </a:r>
            <a:endParaRPr lang="en-GB"/>
          </a:p>
        </p:txBody>
      </p:sp>
      <p:sp>
        <p:nvSpPr>
          <p:cNvPr id="1048839" name="Vertical Text Placeholder 2"/>
          <p:cNvSpPr>
            <a:spLocks noGrp="1"/>
          </p:cNvSpPr>
          <p:nvPr>
            <p:ph type="body" orient="vert" idx="1"/>
          </p:nvPr>
        </p:nvSpPr>
        <p:spPr bwMode="auto">
          <a:xfrm>
            <a:off x="838200" y="365125"/>
            <a:ext cx="7734300" cy="5811838"/>
          </a:xfrm>
        </p:spPr>
        <p:txBody>
          <a:bodyPr vert="eaVert"/>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40" name="Date Placeholder 3"/>
          <p:cNvSpPr>
            <a:spLocks noGrp="1"/>
          </p:cNvSpPr>
          <p:nvPr>
            <p:ph type="dt" sz="half" idx="10"/>
          </p:nvPr>
        </p:nvSpPr>
        <p:spPr bwMode="auto"/>
        <p:txBody>
          <a:bodyPr/>
          <a:lstStyle/>
          <a:p>
            <a:pPr>
              <a:defRPr/>
            </a:pPr>
            <a:fld id="{24ED1648-995B-4C77-9335-F2ED5FE6F037}" type="datetime1">
              <a:rPr lang="en-GB"/>
              <a:t>29/05/2025</a:t>
            </a:fld>
            <a:endParaRPr lang="en-GB"/>
          </a:p>
        </p:txBody>
      </p:sp>
      <p:sp>
        <p:nvSpPr>
          <p:cNvPr id="1048841" name="Footer Placeholder 4"/>
          <p:cNvSpPr>
            <a:spLocks noGrp="1"/>
          </p:cNvSpPr>
          <p:nvPr>
            <p:ph type="ftr" sz="quarter" idx="11"/>
          </p:nvPr>
        </p:nvSpPr>
        <p:spPr bwMode="auto"/>
        <p:txBody>
          <a:bodyPr/>
          <a:lstStyle/>
          <a:p>
            <a:pPr>
              <a:defRPr/>
            </a:pPr>
            <a:endParaRPr lang="en-GB"/>
          </a:p>
        </p:txBody>
      </p:sp>
      <p:sp>
        <p:nvSpPr>
          <p:cNvPr id="1048842"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sp>
        <p:nvSpPr>
          <p:cNvPr id="1048843" name="Title 1"/>
          <p:cNvSpPr>
            <a:spLocks noGrp="1"/>
          </p:cNvSpPr>
          <p:nvPr>
            <p:ph type="title"/>
          </p:nvPr>
        </p:nvSpPr>
        <p:spPr bwMode="auto"/>
        <p:txBody>
          <a:bodyPr/>
          <a:lstStyle/>
          <a:p>
            <a:pPr>
              <a:defRPr/>
            </a:pPr>
            <a:r>
              <a:rPr lang="en-US"/>
              <a:t>Click to edit Master title style</a:t>
            </a:r>
            <a:endParaRPr lang="en-GB"/>
          </a:p>
        </p:txBody>
      </p:sp>
      <p:sp>
        <p:nvSpPr>
          <p:cNvPr id="1048844" name="Content Placeholder 2"/>
          <p:cNvSpPr>
            <a:spLocks noGrp="1"/>
          </p:cNvSpPr>
          <p:nvPr>
            <p:ph idx="1"/>
          </p:nvPr>
        </p:nvSpPr>
        <p:spPr bwMode="auto"/>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45" name="Date Placeholder 3"/>
          <p:cNvSpPr>
            <a:spLocks noGrp="1"/>
          </p:cNvSpPr>
          <p:nvPr>
            <p:ph type="dt" sz="half" idx="10"/>
          </p:nvPr>
        </p:nvSpPr>
        <p:spPr bwMode="auto"/>
        <p:txBody>
          <a:bodyPr/>
          <a:lstStyle/>
          <a:p>
            <a:pPr>
              <a:defRPr/>
            </a:pPr>
            <a:fld id="{1F5F858D-CE8A-4B7D-A79F-D76CDEBCE7A8}" type="datetime1">
              <a:rPr lang="en-GB"/>
              <a:t>29/05/2025</a:t>
            </a:fld>
            <a:endParaRPr lang="en-GB"/>
          </a:p>
        </p:txBody>
      </p:sp>
      <p:sp>
        <p:nvSpPr>
          <p:cNvPr id="1048846" name="Footer Placeholder 4"/>
          <p:cNvSpPr>
            <a:spLocks noGrp="1"/>
          </p:cNvSpPr>
          <p:nvPr>
            <p:ph type="ftr" sz="quarter" idx="11"/>
          </p:nvPr>
        </p:nvSpPr>
        <p:spPr bwMode="auto"/>
        <p:txBody>
          <a:bodyPr/>
          <a:lstStyle/>
          <a:p>
            <a:pPr>
              <a:defRPr/>
            </a:pPr>
            <a:endParaRPr lang="en-GB"/>
          </a:p>
        </p:txBody>
      </p:sp>
      <p:sp>
        <p:nvSpPr>
          <p:cNvPr id="1048847"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Section Header">
    <p:spTree>
      <p:nvGrpSpPr>
        <p:cNvPr id="1" name=""/>
        <p:cNvGrpSpPr/>
        <p:nvPr/>
      </p:nvGrpSpPr>
      <p:grpSpPr bwMode="auto">
        <a:xfrm>
          <a:off x="0" y="0"/>
          <a:ext cx="0" cy="0"/>
          <a:chOff x="0" y="0"/>
          <a:chExt cx="0" cy="0"/>
        </a:xfrm>
      </p:grpSpPr>
      <p:sp>
        <p:nvSpPr>
          <p:cNvPr id="1048859" name="Title 1"/>
          <p:cNvSpPr>
            <a:spLocks noGrp="1"/>
          </p:cNvSpPr>
          <p:nvPr>
            <p:ph type="title"/>
          </p:nvPr>
        </p:nvSpPr>
        <p:spPr bwMode="auto">
          <a:xfrm>
            <a:off x="831850" y="1709738"/>
            <a:ext cx="10515600" cy="2852737"/>
          </a:xfrm>
        </p:spPr>
        <p:txBody>
          <a:bodyPr anchor="b"/>
          <a:lstStyle>
            <a:lvl1pPr>
              <a:defRPr sz="6000"/>
            </a:lvl1pPr>
          </a:lstStyle>
          <a:p>
            <a:pPr>
              <a:defRPr/>
            </a:pPr>
            <a:r>
              <a:rPr lang="en-US"/>
              <a:t>Click to edit Master title style</a:t>
            </a:r>
            <a:endParaRPr lang="en-GB"/>
          </a:p>
        </p:txBody>
      </p:sp>
      <p:sp>
        <p:nvSpPr>
          <p:cNvPr id="1048860" name="Text Placeholder 2"/>
          <p:cNvSpPr>
            <a:spLocks noGrp="1"/>
          </p:cNvSpPr>
          <p:nvPr>
            <p:ph type="body" idx="1"/>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en-US"/>
              <a:t>Click to edit Master text styles</a:t>
            </a:r>
            <a:endParaRPr/>
          </a:p>
        </p:txBody>
      </p:sp>
      <p:sp>
        <p:nvSpPr>
          <p:cNvPr id="1048861" name="Date Placeholder 3"/>
          <p:cNvSpPr>
            <a:spLocks noGrp="1"/>
          </p:cNvSpPr>
          <p:nvPr>
            <p:ph type="dt" sz="half" idx="10"/>
          </p:nvPr>
        </p:nvSpPr>
        <p:spPr bwMode="auto"/>
        <p:txBody>
          <a:bodyPr/>
          <a:lstStyle/>
          <a:p>
            <a:pPr>
              <a:defRPr/>
            </a:pPr>
            <a:fld id="{2D81CE7A-2E31-4D3A-9ABF-E825C6B76445}" type="datetime1">
              <a:rPr lang="en-GB"/>
              <a:t>29/05/2025</a:t>
            </a:fld>
            <a:endParaRPr lang="en-GB"/>
          </a:p>
        </p:txBody>
      </p:sp>
      <p:sp>
        <p:nvSpPr>
          <p:cNvPr id="1048862" name="Footer Placeholder 4"/>
          <p:cNvSpPr>
            <a:spLocks noGrp="1"/>
          </p:cNvSpPr>
          <p:nvPr>
            <p:ph type="ftr" sz="quarter" idx="11"/>
          </p:nvPr>
        </p:nvSpPr>
        <p:spPr bwMode="auto"/>
        <p:txBody>
          <a:bodyPr/>
          <a:lstStyle/>
          <a:p>
            <a:pPr>
              <a:defRPr/>
            </a:pPr>
            <a:endParaRPr lang="en-GB"/>
          </a:p>
        </p:txBody>
      </p:sp>
      <p:sp>
        <p:nvSpPr>
          <p:cNvPr id="1048863" name="Slide Number Placeholder 5"/>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Two Content">
    <p:spTree>
      <p:nvGrpSpPr>
        <p:cNvPr id="1" name=""/>
        <p:cNvGrpSpPr/>
        <p:nvPr/>
      </p:nvGrpSpPr>
      <p:grpSpPr bwMode="auto">
        <a:xfrm>
          <a:off x="0" y="0"/>
          <a:ext cx="0" cy="0"/>
          <a:chOff x="0" y="0"/>
          <a:chExt cx="0" cy="0"/>
        </a:xfrm>
      </p:grpSpPr>
      <p:sp>
        <p:nvSpPr>
          <p:cNvPr id="1048864" name="Title 1"/>
          <p:cNvSpPr>
            <a:spLocks noGrp="1"/>
          </p:cNvSpPr>
          <p:nvPr>
            <p:ph type="title"/>
          </p:nvPr>
        </p:nvSpPr>
        <p:spPr bwMode="auto"/>
        <p:txBody>
          <a:bodyPr/>
          <a:lstStyle/>
          <a:p>
            <a:pPr>
              <a:defRPr/>
            </a:pPr>
            <a:r>
              <a:rPr lang="en-US"/>
              <a:t>Click to edit Master title style</a:t>
            </a:r>
            <a:endParaRPr lang="en-GB"/>
          </a:p>
        </p:txBody>
      </p:sp>
      <p:sp>
        <p:nvSpPr>
          <p:cNvPr id="1048865" name="Content Placeholder 2"/>
          <p:cNvSpPr>
            <a:spLocks noGrp="1"/>
          </p:cNvSpPr>
          <p:nvPr>
            <p:ph sz="half" idx="1"/>
          </p:nvPr>
        </p:nvSpPr>
        <p:spPr bwMode="auto">
          <a:xfrm>
            <a:off x="838200" y="1825625"/>
            <a:ext cx="5181600" cy="435133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66" name="Content Placeholder 3"/>
          <p:cNvSpPr>
            <a:spLocks noGrp="1"/>
          </p:cNvSpPr>
          <p:nvPr>
            <p:ph sz="half" idx="2"/>
          </p:nvPr>
        </p:nvSpPr>
        <p:spPr bwMode="auto">
          <a:xfrm>
            <a:off x="6172200" y="1825625"/>
            <a:ext cx="5181600" cy="435133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67" name="Date Placeholder 4"/>
          <p:cNvSpPr>
            <a:spLocks noGrp="1"/>
          </p:cNvSpPr>
          <p:nvPr>
            <p:ph type="dt" sz="half" idx="10"/>
          </p:nvPr>
        </p:nvSpPr>
        <p:spPr bwMode="auto"/>
        <p:txBody>
          <a:bodyPr/>
          <a:lstStyle/>
          <a:p>
            <a:pPr>
              <a:defRPr/>
            </a:pPr>
            <a:fld id="{7B8549CD-59C5-4C9C-A589-8402324B7313}" type="datetime1">
              <a:rPr lang="en-GB"/>
              <a:t>29/05/2025</a:t>
            </a:fld>
            <a:endParaRPr lang="en-GB"/>
          </a:p>
        </p:txBody>
      </p:sp>
      <p:sp>
        <p:nvSpPr>
          <p:cNvPr id="1048868" name="Footer Placeholder 5"/>
          <p:cNvSpPr>
            <a:spLocks noGrp="1"/>
          </p:cNvSpPr>
          <p:nvPr>
            <p:ph type="ftr" sz="quarter" idx="11"/>
          </p:nvPr>
        </p:nvSpPr>
        <p:spPr bwMode="auto"/>
        <p:txBody>
          <a:bodyPr/>
          <a:lstStyle/>
          <a:p>
            <a:pPr>
              <a:defRPr/>
            </a:pPr>
            <a:endParaRPr lang="en-GB"/>
          </a:p>
        </p:txBody>
      </p:sp>
      <p:sp>
        <p:nvSpPr>
          <p:cNvPr id="1048869" name="Slide Number Placeholder 6"/>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ison">
    <p:spTree>
      <p:nvGrpSpPr>
        <p:cNvPr id="1" name=""/>
        <p:cNvGrpSpPr/>
        <p:nvPr/>
      </p:nvGrpSpPr>
      <p:grpSpPr bwMode="auto">
        <a:xfrm>
          <a:off x="0" y="0"/>
          <a:ext cx="0" cy="0"/>
          <a:chOff x="0" y="0"/>
          <a:chExt cx="0" cy="0"/>
        </a:xfrm>
      </p:grpSpPr>
      <p:sp>
        <p:nvSpPr>
          <p:cNvPr id="1048870" name="Title 1"/>
          <p:cNvSpPr>
            <a:spLocks noGrp="1"/>
          </p:cNvSpPr>
          <p:nvPr>
            <p:ph type="title"/>
          </p:nvPr>
        </p:nvSpPr>
        <p:spPr bwMode="auto">
          <a:xfrm>
            <a:off x="839788" y="365125"/>
            <a:ext cx="10515600" cy="1325563"/>
          </a:xfrm>
        </p:spPr>
        <p:txBody>
          <a:bodyPr/>
          <a:lstStyle/>
          <a:p>
            <a:pPr>
              <a:defRPr/>
            </a:pPr>
            <a:r>
              <a:rPr lang="en-US"/>
              <a:t>Click to edit Master title style</a:t>
            </a:r>
            <a:endParaRPr lang="en-GB"/>
          </a:p>
        </p:txBody>
      </p:sp>
      <p:sp>
        <p:nvSpPr>
          <p:cNvPr id="1048871" name="Text Placeholder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1048872" name="Content Placeholder 3"/>
          <p:cNvSpPr>
            <a:spLocks noGrp="1"/>
          </p:cNvSpPr>
          <p:nvPr>
            <p:ph sz="half" idx="2"/>
          </p:nvPr>
        </p:nvSpPr>
        <p:spPr bwMode="auto">
          <a:xfrm>
            <a:off x="839788" y="2505074"/>
            <a:ext cx="5157787" cy="368458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73" name="Text Placeholder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US"/>
              <a:t>Click to edit Master text styles</a:t>
            </a:r>
            <a:endParaRPr/>
          </a:p>
        </p:txBody>
      </p:sp>
      <p:sp>
        <p:nvSpPr>
          <p:cNvPr id="1048874" name="Content Placeholder 5"/>
          <p:cNvSpPr>
            <a:spLocks noGrp="1"/>
          </p:cNvSpPr>
          <p:nvPr>
            <p:ph sz="quarter" idx="4"/>
          </p:nvPr>
        </p:nvSpPr>
        <p:spPr bwMode="auto">
          <a:xfrm>
            <a:off x="6172200" y="2505074"/>
            <a:ext cx="5183188" cy="3684588"/>
          </a:xfrm>
        </p:spPr>
        <p:txBody>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75" name="Date Placeholder 6"/>
          <p:cNvSpPr>
            <a:spLocks noGrp="1"/>
          </p:cNvSpPr>
          <p:nvPr>
            <p:ph type="dt" sz="half" idx="10"/>
          </p:nvPr>
        </p:nvSpPr>
        <p:spPr bwMode="auto"/>
        <p:txBody>
          <a:bodyPr/>
          <a:lstStyle/>
          <a:p>
            <a:pPr>
              <a:defRPr/>
            </a:pPr>
            <a:fld id="{CEB109CC-B2B4-4358-962E-E79F1903DC2C}" type="datetime1">
              <a:rPr lang="en-GB"/>
              <a:t>29/05/2025</a:t>
            </a:fld>
            <a:endParaRPr lang="en-GB"/>
          </a:p>
        </p:txBody>
      </p:sp>
      <p:sp>
        <p:nvSpPr>
          <p:cNvPr id="1048876" name="Footer Placeholder 7"/>
          <p:cNvSpPr>
            <a:spLocks noGrp="1"/>
          </p:cNvSpPr>
          <p:nvPr>
            <p:ph type="ftr" sz="quarter" idx="11"/>
          </p:nvPr>
        </p:nvSpPr>
        <p:spPr bwMode="auto"/>
        <p:txBody>
          <a:bodyPr/>
          <a:lstStyle/>
          <a:p>
            <a:pPr>
              <a:defRPr/>
            </a:pPr>
            <a:endParaRPr lang="en-GB"/>
          </a:p>
        </p:txBody>
      </p:sp>
      <p:sp>
        <p:nvSpPr>
          <p:cNvPr id="1048877" name="Slide Number Placeholder 8"/>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le Only">
    <p:spTree>
      <p:nvGrpSpPr>
        <p:cNvPr id="1" name=""/>
        <p:cNvGrpSpPr/>
        <p:nvPr/>
      </p:nvGrpSpPr>
      <p:grpSpPr bwMode="auto">
        <a:xfrm>
          <a:off x="0" y="0"/>
          <a:ext cx="0" cy="0"/>
          <a:chOff x="0" y="0"/>
          <a:chExt cx="0" cy="0"/>
        </a:xfrm>
      </p:grpSpPr>
      <p:sp>
        <p:nvSpPr>
          <p:cNvPr id="1048834" name="Title 1"/>
          <p:cNvSpPr>
            <a:spLocks noGrp="1"/>
          </p:cNvSpPr>
          <p:nvPr>
            <p:ph type="title"/>
          </p:nvPr>
        </p:nvSpPr>
        <p:spPr bwMode="auto"/>
        <p:txBody>
          <a:bodyPr/>
          <a:lstStyle/>
          <a:p>
            <a:pPr>
              <a:defRPr/>
            </a:pPr>
            <a:r>
              <a:rPr lang="en-US"/>
              <a:t>Click to edit Master title style</a:t>
            </a:r>
            <a:endParaRPr lang="en-GB"/>
          </a:p>
        </p:txBody>
      </p:sp>
      <p:sp>
        <p:nvSpPr>
          <p:cNvPr id="1048835" name="Date Placeholder 2"/>
          <p:cNvSpPr>
            <a:spLocks noGrp="1"/>
          </p:cNvSpPr>
          <p:nvPr>
            <p:ph type="dt" sz="half" idx="10"/>
          </p:nvPr>
        </p:nvSpPr>
        <p:spPr bwMode="auto"/>
        <p:txBody>
          <a:bodyPr/>
          <a:lstStyle/>
          <a:p>
            <a:pPr>
              <a:defRPr/>
            </a:pPr>
            <a:fld id="{BF5B9700-6289-4C10-B9B4-0A0998DC17D9}" type="datetime1">
              <a:rPr lang="en-GB"/>
              <a:t>29/05/2025</a:t>
            </a:fld>
            <a:endParaRPr lang="en-GB"/>
          </a:p>
        </p:txBody>
      </p:sp>
      <p:sp>
        <p:nvSpPr>
          <p:cNvPr id="1048836" name="Footer Placeholder 3"/>
          <p:cNvSpPr>
            <a:spLocks noGrp="1"/>
          </p:cNvSpPr>
          <p:nvPr>
            <p:ph type="ftr" sz="quarter" idx="11"/>
          </p:nvPr>
        </p:nvSpPr>
        <p:spPr bwMode="auto"/>
        <p:txBody>
          <a:bodyPr/>
          <a:lstStyle/>
          <a:p>
            <a:pPr>
              <a:defRPr/>
            </a:pPr>
            <a:endParaRPr lang="en-GB"/>
          </a:p>
        </p:txBody>
      </p:sp>
      <p:sp>
        <p:nvSpPr>
          <p:cNvPr id="1048837" name="Slide Number Placeholder 4"/>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userDrawn="1">
  <p:cSld name="Blank">
    <p:spTree>
      <p:nvGrpSpPr>
        <p:cNvPr id="1" name=""/>
        <p:cNvGrpSpPr/>
        <p:nvPr/>
      </p:nvGrpSpPr>
      <p:grpSpPr bwMode="auto">
        <a:xfrm>
          <a:off x="0" y="0"/>
          <a:ext cx="0" cy="0"/>
          <a:chOff x="0" y="0"/>
          <a:chExt cx="0" cy="0"/>
        </a:xfrm>
      </p:grpSpPr>
      <p:sp>
        <p:nvSpPr>
          <p:cNvPr id="1048630" name="Date Placeholder 1"/>
          <p:cNvSpPr>
            <a:spLocks noGrp="1"/>
          </p:cNvSpPr>
          <p:nvPr>
            <p:ph type="dt" sz="half" idx="10"/>
          </p:nvPr>
        </p:nvSpPr>
        <p:spPr bwMode="auto"/>
        <p:txBody>
          <a:bodyPr/>
          <a:lstStyle/>
          <a:p>
            <a:pPr>
              <a:defRPr/>
            </a:pPr>
            <a:fld id="{05B4FCD6-C059-4908-8446-01FB7777E857}" type="datetime1">
              <a:rPr lang="en-GB"/>
              <a:t>29/05/2025</a:t>
            </a:fld>
            <a:endParaRPr lang="en-GB"/>
          </a:p>
        </p:txBody>
      </p:sp>
      <p:sp>
        <p:nvSpPr>
          <p:cNvPr id="1048631" name="Footer Placeholder 2"/>
          <p:cNvSpPr>
            <a:spLocks noGrp="1"/>
          </p:cNvSpPr>
          <p:nvPr>
            <p:ph type="ftr" sz="quarter" idx="11"/>
          </p:nvPr>
        </p:nvSpPr>
        <p:spPr bwMode="auto"/>
        <p:txBody>
          <a:bodyPr/>
          <a:lstStyle/>
          <a:p>
            <a:pPr>
              <a:defRPr/>
            </a:pPr>
            <a:endParaRPr lang="en-GB"/>
          </a:p>
        </p:txBody>
      </p:sp>
      <p:sp>
        <p:nvSpPr>
          <p:cNvPr id="1048632" name="Slide Number Placeholder 3"/>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t with Caption">
    <p:spTree>
      <p:nvGrpSpPr>
        <p:cNvPr id="1" name=""/>
        <p:cNvGrpSpPr/>
        <p:nvPr/>
      </p:nvGrpSpPr>
      <p:grpSpPr bwMode="auto">
        <a:xfrm>
          <a:off x="0" y="0"/>
          <a:ext cx="0" cy="0"/>
          <a:chOff x="0" y="0"/>
          <a:chExt cx="0" cy="0"/>
        </a:xfrm>
      </p:grpSpPr>
      <p:sp>
        <p:nvSpPr>
          <p:cNvPr id="1048878" name="Title 1"/>
          <p:cNvSpPr>
            <a:spLocks noGrp="1"/>
          </p:cNvSpPr>
          <p:nvPr>
            <p:ph type="title"/>
          </p:nvPr>
        </p:nvSpPr>
        <p:spPr bwMode="auto">
          <a:xfrm>
            <a:off x="839788" y="457200"/>
            <a:ext cx="3932237" cy="1600200"/>
          </a:xfrm>
        </p:spPr>
        <p:txBody>
          <a:bodyPr anchor="b"/>
          <a:lstStyle>
            <a:lvl1pPr>
              <a:defRPr sz="3200"/>
            </a:lvl1pPr>
          </a:lstStyle>
          <a:p>
            <a:pPr>
              <a:defRPr/>
            </a:pPr>
            <a:r>
              <a:rPr lang="en-US"/>
              <a:t>Click to edit Master title style</a:t>
            </a:r>
            <a:endParaRPr lang="en-GB"/>
          </a:p>
        </p:txBody>
      </p:sp>
      <p:sp>
        <p:nvSpPr>
          <p:cNvPr id="1048879" name="Content Placeholder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880"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US"/>
              <a:t>Click to edit Master text styles</a:t>
            </a:r>
            <a:endParaRPr/>
          </a:p>
        </p:txBody>
      </p:sp>
      <p:sp>
        <p:nvSpPr>
          <p:cNvPr id="1048881" name="Date Placeholder 4"/>
          <p:cNvSpPr>
            <a:spLocks noGrp="1"/>
          </p:cNvSpPr>
          <p:nvPr>
            <p:ph type="dt" sz="half" idx="10"/>
          </p:nvPr>
        </p:nvSpPr>
        <p:spPr bwMode="auto"/>
        <p:txBody>
          <a:bodyPr/>
          <a:lstStyle/>
          <a:p>
            <a:pPr>
              <a:defRPr/>
            </a:pPr>
            <a:fld id="{8C5969D1-758A-498D-A775-6362054A3FAC}" type="datetime1">
              <a:rPr lang="en-GB"/>
              <a:t>29/05/2025</a:t>
            </a:fld>
            <a:endParaRPr lang="en-GB"/>
          </a:p>
        </p:txBody>
      </p:sp>
      <p:sp>
        <p:nvSpPr>
          <p:cNvPr id="1048882" name="Footer Placeholder 5"/>
          <p:cNvSpPr>
            <a:spLocks noGrp="1"/>
          </p:cNvSpPr>
          <p:nvPr>
            <p:ph type="ftr" sz="quarter" idx="11"/>
          </p:nvPr>
        </p:nvSpPr>
        <p:spPr bwMode="auto"/>
        <p:txBody>
          <a:bodyPr/>
          <a:lstStyle/>
          <a:p>
            <a:pPr>
              <a:defRPr/>
            </a:pPr>
            <a:endParaRPr lang="en-GB"/>
          </a:p>
        </p:txBody>
      </p:sp>
      <p:sp>
        <p:nvSpPr>
          <p:cNvPr id="1048883" name="Slide Number Placeholder 6"/>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userDrawn="1">
  <p:cSld name="Picture with Caption">
    <p:spTree>
      <p:nvGrpSpPr>
        <p:cNvPr id="1" name=""/>
        <p:cNvGrpSpPr/>
        <p:nvPr/>
      </p:nvGrpSpPr>
      <p:grpSpPr bwMode="auto">
        <a:xfrm>
          <a:off x="0" y="0"/>
          <a:ext cx="0" cy="0"/>
          <a:chOff x="0" y="0"/>
          <a:chExt cx="0" cy="0"/>
        </a:xfrm>
      </p:grpSpPr>
      <p:sp>
        <p:nvSpPr>
          <p:cNvPr id="1048848" name="Title 1"/>
          <p:cNvSpPr>
            <a:spLocks noGrp="1"/>
          </p:cNvSpPr>
          <p:nvPr>
            <p:ph type="title"/>
          </p:nvPr>
        </p:nvSpPr>
        <p:spPr bwMode="auto">
          <a:xfrm>
            <a:off x="839788" y="457200"/>
            <a:ext cx="3932237" cy="1600200"/>
          </a:xfrm>
        </p:spPr>
        <p:txBody>
          <a:bodyPr anchor="b"/>
          <a:lstStyle>
            <a:lvl1pPr>
              <a:defRPr sz="3200"/>
            </a:lvl1pPr>
          </a:lstStyle>
          <a:p>
            <a:pPr>
              <a:defRPr/>
            </a:pPr>
            <a:r>
              <a:rPr lang="en-US"/>
              <a:t>Click to edit Master title style</a:t>
            </a:r>
            <a:endParaRPr lang="en-GB"/>
          </a:p>
        </p:txBody>
      </p:sp>
      <p:sp>
        <p:nvSpPr>
          <p:cNvPr id="1048849" name="Picture Placeholder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en-GB"/>
          </a:p>
        </p:txBody>
      </p:sp>
      <p:sp>
        <p:nvSpPr>
          <p:cNvPr id="1048850"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US"/>
              <a:t>Click to edit Master text styles</a:t>
            </a:r>
            <a:endParaRPr/>
          </a:p>
        </p:txBody>
      </p:sp>
      <p:sp>
        <p:nvSpPr>
          <p:cNvPr id="1048851" name="Date Placeholder 4"/>
          <p:cNvSpPr>
            <a:spLocks noGrp="1"/>
          </p:cNvSpPr>
          <p:nvPr>
            <p:ph type="dt" sz="half" idx="10"/>
          </p:nvPr>
        </p:nvSpPr>
        <p:spPr bwMode="auto"/>
        <p:txBody>
          <a:bodyPr/>
          <a:lstStyle/>
          <a:p>
            <a:pPr>
              <a:defRPr/>
            </a:pPr>
            <a:fld id="{169F8069-A929-4910-8F11-06D88AFD3B47}" type="datetime1">
              <a:rPr lang="en-GB"/>
              <a:t>29/05/2025</a:t>
            </a:fld>
            <a:endParaRPr lang="en-GB"/>
          </a:p>
        </p:txBody>
      </p:sp>
      <p:sp>
        <p:nvSpPr>
          <p:cNvPr id="1048852" name="Footer Placeholder 5"/>
          <p:cNvSpPr>
            <a:spLocks noGrp="1"/>
          </p:cNvSpPr>
          <p:nvPr>
            <p:ph type="ftr" sz="quarter" idx="11"/>
          </p:nvPr>
        </p:nvSpPr>
        <p:spPr bwMode="auto"/>
        <p:txBody>
          <a:bodyPr/>
          <a:lstStyle/>
          <a:p>
            <a:pPr>
              <a:defRPr/>
            </a:pPr>
            <a:endParaRPr lang="en-GB"/>
          </a:p>
        </p:txBody>
      </p:sp>
      <p:sp>
        <p:nvSpPr>
          <p:cNvPr id="1048853" name="Slide Number Placeholder 6"/>
          <p:cNvSpPr>
            <a:spLocks noGrp="1"/>
          </p:cNvSpPr>
          <p:nvPr>
            <p:ph type="sldNum" sz="quarter" idx="12"/>
          </p:nvPr>
        </p:nvSpPr>
        <p:spPr bwMode="auto"/>
        <p:txBody>
          <a:bodyPr/>
          <a:lstStyle/>
          <a:p>
            <a:pPr>
              <a:defRPr/>
            </a:pPr>
            <a:fld id="{3AFF8E47-6BAE-4169-AEA0-CC1F071592B8}" type="slidenum">
              <a:rPr lang="en-GB"/>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1048576"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en-US"/>
              <a:t>Click to edit Master title style</a:t>
            </a:r>
            <a:endParaRPr lang="en-GB"/>
          </a:p>
        </p:txBody>
      </p:sp>
      <p:sp>
        <p:nvSpPr>
          <p:cNvPr id="1048577"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GB"/>
          </a:p>
        </p:txBody>
      </p:sp>
      <p:sp>
        <p:nvSpPr>
          <p:cNvPr id="1048578" name="Date Placeholder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83337AE-1BE8-46EC-B08C-03015485D632}" type="datetime1">
              <a:rPr lang="en-GB"/>
              <a:t>29/05/2025</a:t>
            </a:fld>
            <a:endParaRPr lang="en-GB"/>
          </a:p>
        </p:txBody>
      </p:sp>
      <p:sp>
        <p:nvSpPr>
          <p:cNvPr id="1048579" name="Footer Placeholder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p>
        </p:txBody>
      </p:sp>
      <p:sp>
        <p:nvSpPr>
          <p:cNvPr id="1048580" name="Slide Number Placeholder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AFF8E47-6BAE-4169-AEA0-CC1F071592B8}" type="slidenum">
              <a:rPr lang="en-GB"/>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8.png"/></Relationships>
</file>

<file path=ppt/slides/_rels/slide4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5.png"/></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19.jpg"/></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8.png"/></Relationships>
</file>

<file path=ppt/slides/_rels/slide4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8.png"/></Relationships>
</file>

<file path=ppt/slides/_rels/slide5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24.jpg"/></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8.png"/></Relationships>
</file>

<file path=ppt/slides/_rels/slide5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27.jpg"/></Relationships>
</file>

<file path=ppt/slides/_rels/slide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4.xml"/><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8.png"/></Relationships>
</file>

<file path=ppt/slides/_rels/slide6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2.png"/><Relationship Id="rId3" Type="http://schemas.openxmlformats.org/officeDocument/2006/relationships/image" Target="../media/image31.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67.xml"/><Relationship Id="rId1" Type="http://schemas.openxmlformats.org/officeDocument/2006/relationships/slideLayout" Target="../slideLayouts/slideLayout1.xml"/><Relationship Id="rId6" Type="http://schemas.openxmlformats.org/officeDocument/2006/relationships/hyperlink" Target="mailto:lee@brandyou.ie" TargetMode="External"/><Relationship Id="rId11" Type="http://schemas.openxmlformats.org/officeDocument/2006/relationships/image" Target="../media/image38.png"/><Relationship Id="rId5" Type="http://schemas.openxmlformats.org/officeDocument/2006/relationships/image" Target="../media/image33.png"/><Relationship Id="rId10" Type="http://schemas.openxmlformats.org/officeDocument/2006/relationships/image" Target="../media/image37.png"/><Relationship Id="rId4" Type="http://schemas.openxmlformats.org/officeDocument/2006/relationships/image" Target="../media/image32.png"/><Relationship Id="rId9" Type="http://schemas.openxmlformats.org/officeDocument/2006/relationships/image" Target="../media/image36.png"/><Relationship Id="rId14" Type="http://schemas.openxmlformats.org/officeDocument/2006/relationships/image" Target="../media/image5.png"/></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bwMode="auto">
        <a:xfrm>
          <a:off x="0" y="0"/>
          <a:ext cx="0" cy="0"/>
          <a:chOff x="0" y="0"/>
          <a:chExt cx="0" cy="0"/>
        </a:xfrm>
      </p:grpSpPr>
      <p:sp>
        <p:nvSpPr>
          <p:cNvPr id="1048586" name="Rectangle 7"/>
          <p:cNvSpPr/>
          <p:nvPr/>
        </p:nvSpPr>
        <p:spPr bwMode="auto">
          <a:xfrm rot="16199998">
            <a:off x="303076" y="-303077"/>
            <a:ext cx="6858001" cy="74641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587" name="Rectangle 8"/>
          <p:cNvSpPr/>
          <p:nvPr/>
        </p:nvSpPr>
        <p:spPr bwMode="auto">
          <a:xfrm rot="5400000">
            <a:off x="1826567" y="-339079"/>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2" name="Picture 3"/>
          <p:cNvPicPr>
            <a:picLocks noChangeAspect="1"/>
          </p:cNvPicPr>
          <p:nvPr/>
        </p:nvPicPr>
        <p:blipFill>
          <a:blip r:embed="rId3"/>
          <a:stretch/>
        </p:blipFill>
        <p:spPr bwMode="auto">
          <a:xfrm>
            <a:off x="4929402" y="836712"/>
            <a:ext cx="6628998" cy="937894"/>
          </a:xfrm>
          <a:prstGeom prst="rect">
            <a:avLst/>
          </a:prstGeom>
        </p:spPr>
      </p:pic>
      <p:pic>
        <p:nvPicPr>
          <p:cNvPr id="2097153" name="Picture 4" descr="A picture containing graphics, screenshot, graphic design, design  Description automatically generated"/>
          <p:cNvPicPr>
            <a:picLocks noChangeAspect="1"/>
          </p:cNvPicPr>
          <p:nvPr/>
        </p:nvPicPr>
        <p:blipFill>
          <a:blip r:embed="rId4"/>
          <a:stretch/>
        </p:blipFill>
        <p:spPr bwMode="auto">
          <a:xfrm>
            <a:off x="0" y="1124744"/>
            <a:ext cx="5703328" cy="57033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97152"/>
                                        </p:tgtEl>
                                        <p:attrNameLst>
                                          <p:attrName>style.visibility</p:attrName>
                                        </p:attrNameLst>
                                      </p:cBhvr>
                                      <p:to>
                                        <p:strVal val="visible"/>
                                      </p:to>
                                    </p:set>
                                    <p:animEffect transition="in" filter="fade">
                                      <p:cBhvr>
                                        <p:cTn id="7" dur="1000"/>
                                        <p:tgtEl>
                                          <p:spTgt spid="2097152"/>
                                        </p:tgtEl>
                                      </p:cBhvr>
                                    </p:animEffect>
                                    <p:anim calcmode="lin" valueType="num">
                                      <p:cBhvr>
                                        <p:cTn id="8" dur="1000" fill="hold"/>
                                        <p:tgtEl>
                                          <p:spTgt spid="2097152"/>
                                        </p:tgtEl>
                                        <p:attrNameLst>
                                          <p:attrName>ppt_x</p:attrName>
                                        </p:attrNameLst>
                                      </p:cBhvr>
                                      <p:tavLst>
                                        <p:tav tm="0">
                                          <p:val>
                                            <p:strVal val="#ppt_x"/>
                                          </p:val>
                                        </p:tav>
                                        <p:tav tm="100000">
                                          <p:val>
                                            <p:strVal val="#ppt_x"/>
                                          </p:val>
                                        </p:tav>
                                      </p:tavLst>
                                    </p:anim>
                                    <p:anim calcmode="lin" valueType="num">
                                      <p:cBhvr>
                                        <p:cTn id="9" dur="1000" fill="hold"/>
                                        <p:tgtEl>
                                          <p:spTgt spid="2097152"/>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2097153"/>
                                        </p:tgtEl>
                                        <p:attrNameLst>
                                          <p:attrName>style.visibility</p:attrName>
                                        </p:attrNameLst>
                                      </p:cBhvr>
                                      <p:to>
                                        <p:strVal val="visible"/>
                                      </p:to>
                                    </p:set>
                                    <p:anim calcmode="lin" valueType="num">
                                      <p:cBhvr additive="base">
                                        <p:cTn id="12" dur="1500" fill="hold"/>
                                        <p:tgtEl>
                                          <p:spTgt spid="2097153"/>
                                        </p:tgtEl>
                                        <p:attrNameLst>
                                          <p:attrName>ppt_x</p:attrName>
                                        </p:attrNameLst>
                                      </p:cBhvr>
                                      <p:tavLst>
                                        <p:tav tm="0">
                                          <p:val>
                                            <p:strVal val="0-#ppt_w/2"/>
                                          </p:val>
                                        </p:tav>
                                        <p:tav tm="100000">
                                          <p:val>
                                            <p:strVal val="#ppt_x"/>
                                          </p:val>
                                        </p:tav>
                                      </p:tavLst>
                                    </p:anim>
                                    <p:anim calcmode="lin" valueType="num">
                                      <p:cBhvr additive="base">
                                        <p:cTn id="13" dur="1500" fill="hold"/>
                                        <p:tgtEl>
                                          <p:spTgt spid="20971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1031942890" name="Group 8"/>
          <p:cNvGrpSpPr/>
          <p:nvPr/>
        </p:nvGrpSpPr>
        <p:grpSpPr bwMode="auto">
          <a:xfrm>
            <a:off x="9719309" y="4313554"/>
            <a:ext cx="2185669" cy="2185669"/>
            <a:chOff x="15757" y="7357"/>
            <a:chExt cx="3441" cy="3441"/>
          </a:xfrm>
        </p:grpSpPr>
        <p:sp>
          <p:nvSpPr>
            <p:cNvPr id="871809865" name="Rectangles 19"/>
            <p:cNvSpPr/>
            <p:nvPr/>
          </p:nvSpPr>
          <p:spPr bwMode="auto">
            <a:xfrm rot="5399976">
              <a:off x="17323" y="8923"/>
              <a:ext cx="3441" cy="310"/>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508548149" name="Rectangles 20"/>
            <p:cNvSpPr/>
            <p:nvPr/>
          </p:nvSpPr>
          <p:spPr bwMode="auto">
            <a:xfrm>
              <a:off x="15757" y="10488"/>
              <a:ext cx="3441" cy="310"/>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686480228" name="TextBox 3"/>
          <p:cNvSpPr txBox="1"/>
          <p:nvPr/>
        </p:nvSpPr>
        <p:spPr bwMode="auto">
          <a:xfrm>
            <a:off x="1044824" y="721209"/>
            <a:ext cx="6099141" cy="461664"/>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Commitment</a:t>
            </a:r>
            <a:endParaRPr/>
          </a:p>
        </p:txBody>
      </p:sp>
      <p:sp>
        <p:nvSpPr>
          <p:cNvPr id="492565869" name="TextBox 14"/>
          <p:cNvSpPr txBox="1"/>
          <p:nvPr/>
        </p:nvSpPr>
        <p:spPr bwMode="auto">
          <a:xfrm>
            <a:off x="1044824" y="1243809"/>
            <a:ext cx="7677262" cy="1513234"/>
          </a:xfrm>
          <a:prstGeom prst="rect">
            <a:avLst/>
          </a:prstGeom>
          <a:noFill/>
        </p:spPr>
        <p:txBody>
          <a:bodyPr wrap="square">
            <a:spAutoFit/>
          </a:bodyPr>
          <a:lstStyle/>
          <a:p>
            <a:pPr algn="just">
              <a:spcAft>
                <a:spcPts val="999"/>
              </a:spcAft>
              <a:defRPr/>
            </a:pPr>
            <a:r>
              <a:rPr lang="en-IN" sz="1400">
                <a:solidFill>
                  <a:srgbClr val="000000"/>
                </a:solidFill>
              </a:rPr>
              <a:t>This remarkable journey with Treacy’s Carpets and Furniture underscores the transformative potential of a well-executed marketing strategy. At BrandYou Digital Marketing Agency, we are dedicated to empowering brands to achieve their full potential, leveraging innovative solutions and a deep understanding of market dynamics.</a:t>
            </a:r>
            <a:endParaRPr lang="en-IN" sz="1400"/>
          </a:p>
          <a:p>
            <a:pPr algn="just">
              <a:spcAft>
                <a:spcPts val="999"/>
              </a:spcAft>
              <a:defRPr/>
            </a:pPr>
            <a:r>
              <a:rPr lang="en-IN" sz="1400">
                <a:solidFill>
                  <a:srgbClr val="000000"/>
                </a:solidFill>
              </a:rPr>
              <a:t>If your brand is ready to embark on a transformative journey, let’s work together to achieve unparalleled growth and success.</a:t>
            </a:r>
            <a:endParaRPr lang="en-IN" sz="1400"/>
          </a:p>
        </p:txBody>
      </p:sp>
      <p:sp>
        <p:nvSpPr>
          <p:cNvPr id="414142647" name="TextBox 15"/>
          <p:cNvSpPr txBox="1"/>
          <p:nvPr/>
        </p:nvSpPr>
        <p:spPr bwMode="auto">
          <a:xfrm>
            <a:off x="7981939" y="4887090"/>
            <a:ext cx="3654202" cy="1518363"/>
          </a:xfrm>
          <a:prstGeom prst="rect">
            <a:avLst/>
          </a:prstGeom>
          <a:noFill/>
        </p:spPr>
        <p:txBody>
          <a:bodyPr wrap="square">
            <a:spAutoFit/>
          </a:bodyPr>
          <a:lstStyle/>
          <a:p>
            <a:pPr algn="r">
              <a:spcAft>
                <a:spcPts val="799"/>
              </a:spcAft>
              <a:defRPr/>
            </a:pPr>
            <a:r>
              <a:rPr lang="en-IN" sz="1400">
                <a:solidFill>
                  <a:schemeClr val="bg1"/>
                </a:solidFill>
                <a:latin typeface="Aptos"/>
              </a:rPr>
              <a:t>This remarkable transformation is a testament to our dedication and expertise. Partnering with us opens doors to similar transformative journeys for brands seeking to thrive in today’s dynamic market landscape.</a:t>
            </a:r>
            <a:endParaRPr/>
          </a:p>
          <a:p>
            <a:pPr marL="0" marR="0" lvl="0" indent="0" algn="r"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pic>
        <p:nvPicPr>
          <p:cNvPr id="881867141"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7" y="281790"/>
            <a:ext cx="932179" cy="878839"/>
          </a:xfrm>
          <a:prstGeom prst="rect">
            <a:avLst/>
          </a:prstGeom>
        </p:spPr>
      </p:pic>
      <p:pic>
        <p:nvPicPr>
          <p:cNvPr id="1471692007" name="Picture 8"/>
          <p:cNvPicPr>
            <a:picLocks noChangeAspect="1"/>
          </p:cNvPicPr>
          <p:nvPr/>
        </p:nvPicPr>
        <p:blipFill>
          <a:blip r:embed="rId4"/>
          <a:stretch/>
        </p:blipFill>
        <p:spPr bwMode="auto">
          <a:xfrm>
            <a:off x="16246" y="-459432"/>
            <a:ext cx="4867209" cy="5709782"/>
          </a:xfrm>
          <a:prstGeom prst="rect">
            <a:avLst/>
          </a:prstGeom>
        </p:spPr>
      </p:pic>
      <p:pic>
        <p:nvPicPr>
          <p:cNvPr id="2" name="Picture 1"/>
          <p:cNvPicPr>
            <a:picLocks noChangeAspect="1"/>
          </p:cNvPicPr>
          <p:nvPr/>
        </p:nvPicPr>
        <p:blipFill>
          <a:blip r:embed="rId5"/>
          <a:stretch/>
        </p:blipFill>
        <p:spPr bwMode="auto">
          <a:xfrm>
            <a:off x="10648729" y="-270523"/>
            <a:ext cx="1394092" cy="13951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99999" fill="hold"/>
                                        <p:tgtEl>
                                          <p:spTgt spid="881867141"/>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746970968" name="Picture 6"/>
          <p:cNvPicPr>
            <a:picLocks noChangeAspect="1"/>
          </p:cNvPicPr>
          <p:nvPr/>
        </p:nvPicPr>
        <p:blipFill>
          <a:blip r:embed="rId3"/>
          <a:srcRect l="8644" r="10417"/>
          <a:stretch/>
        </p:blipFill>
        <p:spPr bwMode="auto">
          <a:xfrm>
            <a:off x="1055439" y="0"/>
            <a:ext cx="9865095" cy="6858000"/>
          </a:xfrm>
          <a:prstGeom prst="rect">
            <a:avLst/>
          </a:prstGeom>
        </p:spPr>
      </p:pic>
      <p:pic>
        <p:nvPicPr>
          <p:cNvPr id="857698383" name="Picture 1" descr="C:\Users\kim.tsok-nwok\Downloads\brand you creative group logos\BY Group logo\Brand You Creative Group Logo.pngBrand You Creative Group Logo"/>
          <p:cNvPicPr>
            <a:picLocks noChangeAspect="1"/>
          </p:cNvPicPr>
          <p:nvPr/>
        </p:nvPicPr>
        <p:blipFill>
          <a:blip r:embed="rId4"/>
          <a:srcRect l="90992" r="-1798" b="29930"/>
          <a:stretch/>
        </p:blipFill>
        <p:spPr bwMode="auto">
          <a:xfrm>
            <a:off x="177557" y="281790"/>
            <a:ext cx="932179" cy="878839"/>
          </a:xfrm>
          <a:prstGeom prst="rect">
            <a:avLst/>
          </a:prstGeom>
        </p:spPr>
      </p:pic>
      <p:grpSp>
        <p:nvGrpSpPr>
          <p:cNvPr id="1180290191" name="Group 3"/>
          <p:cNvGrpSpPr/>
          <p:nvPr/>
        </p:nvGrpSpPr>
        <p:grpSpPr bwMode="auto">
          <a:xfrm>
            <a:off x="9719309" y="4313554"/>
            <a:ext cx="2185669" cy="2185669"/>
            <a:chOff x="15757" y="7357"/>
            <a:chExt cx="3441" cy="3441"/>
          </a:xfrm>
        </p:grpSpPr>
        <p:sp>
          <p:nvSpPr>
            <p:cNvPr id="526157427" name="Rectangles 19"/>
            <p:cNvSpPr/>
            <p:nvPr/>
          </p:nvSpPr>
          <p:spPr bwMode="auto">
            <a:xfrm rot="5399976">
              <a:off x="17323" y="8923"/>
              <a:ext cx="3441" cy="310"/>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438014998" name="Rectangles 20"/>
            <p:cNvSpPr/>
            <p:nvPr/>
          </p:nvSpPr>
          <p:spPr bwMode="auto">
            <a:xfrm>
              <a:off x="15757" y="10488"/>
              <a:ext cx="3441" cy="310"/>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pic>
        <p:nvPicPr>
          <p:cNvPr id="2" name="Picture 6"/>
          <p:cNvPicPr>
            <a:picLocks noChangeAspect="1"/>
          </p:cNvPicPr>
          <p:nvPr/>
        </p:nvPicPr>
        <p:blipFill>
          <a:blip r:embed="rId3"/>
          <a:srcRect l="20464" t="13251" r="59449" b="14299"/>
          <a:stretch/>
        </p:blipFill>
        <p:spPr bwMode="auto">
          <a:xfrm>
            <a:off x="2286157" y="548680"/>
            <a:ext cx="2729723" cy="57536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99999" fill="hold"/>
                                        <p:tgtEl>
                                          <p:spTgt spid="857698383"/>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Rectangle 2"/>
          <p:cNvSpPr/>
          <p:nvPr/>
        </p:nvSpPr>
        <p:spPr bwMode="auto">
          <a:xfrm>
            <a:off x="8616280" y="0"/>
            <a:ext cx="357572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47"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16" name="Rectangle: Rounded Corners 11"/>
          <p:cNvSpPr/>
          <p:nvPr/>
        </p:nvSpPr>
        <p:spPr bwMode="auto">
          <a:xfrm>
            <a:off x="-2999874" y="2180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7" name="Rectangle: Rounded Corners 1"/>
          <p:cNvSpPr/>
          <p:nvPr/>
        </p:nvSpPr>
        <p:spPr bwMode="auto">
          <a:xfrm>
            <a:off x="-2872874" y="2307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8" name="Rectangle: Rounded Corners 14"/>
          <p:cNvSpPr/>
          <p:nvPr/>
        </p:nvSpPr>
        <p:spPr bwMode="auto">
          <a:xfrm>
            <a:off x="13064476" y="1310172"/>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9" name="Rectangle: Rounded Corners 2"/>
          <p:cNvSpPr/>
          <p:nvPr/>
        </p:nvSpPr>
        <p:spPr bwMode="auto">
          <a:xfrm>
            <a:off x="12736095" y="1160630"/>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2" name="Rectangle 19"/>
          <p:cNvSpPr>
            <a:spLocks noChangeArrowheads="1"/>
          </p:cNvSpPr>
          <p:nvPr/>
        </p:nvSpPr>
        <p:spPr bwMode="auto">
          <a:xfrm>
            <a:off x="2351584" y="2749590"/>
            <a:ext cx="7837075" cy="1107996"/>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lvl="0" algn="ctr">
              <a:defRPr/>
            </a:pPr>
            <a:r>
              <a:rPr lang="en-IN" sz="6600" b="1">
                <a:solidFill>
                  <a:srgbClr val="E62E40"/>
                </a:solidFill>
              </a:rPr>
              <a:t>Doyle </a:t>
            </a:r>
            <a:r>
              <a:rPr lang="en-IN" sz="6600" b="1">
                <a:solidFill>
                  <a:schemeClr val="bg1"/>
                </a:solidFill>
              </a:rPr>
              <a:t>Concrete</a:t>
            </a:r>
            <a:endParaRPr sz="66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48617"/>
                                        </p:tgtEl>
                                        <p:attrNameLst>
                                          <p:attrName>style.visibility</p:attrName>
                                        </p:attrNameLst>
                                      </p:cBhvr>
                                      <p:to>
                                        <p:strVal val="visible"/>
                                      </p:to>
                                    </p:set>
                                    <p:anim calcmode="lin" valueType="num">
                                      <p:cBhvr additive="base">
                                        <p:cTn id="7" dur="2000" fill="hold"/>
                                        <p:tgtEl>
                                          <p:spTgt spid="1048617"/>
                                        </p:tgtEl>
                                        <p:attrNameLst>
                                          <p:attrName>ppt_x</p:attrName>
                                        </p:attrNameLst>
                                      </p:cBhvr>
                                      <p:tavLst>
                                        <p:tav tm="0">
                                          <p:val>
                                            <p:strVal val="1+#ppt_w/2"/>
                                          </p:val>
                                        </p:tav>
                                        <p:tav tm="100000">
                                          <p:val>
                                            <p:strVal val="#ppt_x"/>
                                          </p:val>
                                        </p:tav>
                                      </p:tavLst>
                                    </p:anim>
                                    <p:anim calcmode="lin" valueType="num">
                                      <p:cBhvr additive="base">
                                        <p:cTn id="8" dur="2000" fill="hold"/>
                                        <p:tgtEl>
                                          <p:spTgt spid="10486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48616"/>
                                        </p:tgtEl>
                                        <p:attrNameLst>
                                          <p:attrName>style.visibility</p:attrName>
                                        </p:attrNameLst>
                                      </p:cBhvr>
                                      <p:to>
                                        <p:strVal val="visible"/>
                                      </p:to>
                                    </p:set>
                                    <p:anim calcmode="lin" valueType="num">
                                      <p:cBhvr additive="base">
                                        <p:cTn id="11" dur="2000" fill="hold"/>
                                        <p:tgtEl>
                                          <p:spTgt spid="1048616"/>
                                        </p:tgtEl>
                                        <p:attrNameLst>
                                          <p:attrName>ppt_x</p:attrName>
                                        </p:attrNameLst>
                                      </p:cBhvr>
                                      <p:tavLst>
                                        <p:tav tm="0">
                                          <p:val>
                                            <p:strVal val="1+#ppt_w/2"/>
                                          </p:val>
                                        </p:tav>
                                        <p:tav tm="100000">
                                          <p:val>
                                            <p:strVal val="#ppt_x"/>
                                          </p:val>
                                        </p:tav>
                                      </p:tavLst>
                                    </p:anim>
                                    <p:anim calcmode="lin" valueType="num">
                                      <p:cBhvr additive="base">
                                        <p:cTn id="12" dur="2000" fill="hold"/>
                                        <p:tgtEl>
                                          <p:spTgt spid="104861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48619"/>
                                        </p:tgtEl>
                                        <p:attrNameLst>
                                          <p:attrName>style.visibility</p:attrName>
                                        </p:attrNameLst>
                                      </p:cBhvr>
                                      <p:to>
                                        <p:strVal val="visible"/>
                                      </p:to>
                                    </p:set>
                                    <p:anim calcmode="lin" valueType="num">
                                      <p:cBhvr additive="base">
                                        <p:cTn id="15" dur="2000" fill="hold"/>
                                        <p:tgtEl>
                                          <p:spTgt spid="1048619"/>
                                        </p:tgtEl>
                                        <p:attrNameLst>
                                          <p:attrName>ppt_x</p:attrName>
                                        </p:attrNameLst>
                                      </p:cBhvr>
                                      <p:tavLst>
                                        <p:tav tm="0">
                                          <p:val>
                                            <p:strVal val="0-#ppt_w/2"/>
                                          </p:val>
                                        </p:tav>
                                        <p:tav tm="100000">
                                          <p:val>
                                            <p:strVal val="#ppt_x"/>
                                          </p:val>
                                        </p:tav>
                                      </p:tavLst>
                                    </p:anim>
                                    <p:anim calcmode="lin" valueType="num">
                                      <p:cBhvr additive="base">
                                        <p:cTn id="16" dur="2000" fill="hold"/>
                                        <p:tgtEl>
                                          <p:spTgt spid="104861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48618"/>
                                        </p:tgtEl>
                                        <p:attrNameLst>
                                          <p:attrName>style.visibility</p:attrName>
                                        </p:attrNameLst>
                                      </p:cBhvr>
                                      <p:to>
                                        <p:strVal val="visible"/>
                                      </p:to>
                                    </p:set>
                                    <p:anim calcmode="lin" valueType="num">
                                      <p:cBhvr additive="base">
                                        <p:cTn id="19" dur="2000" fill="hold"/>
                                        <p:tgtEl>
                                          <p:spTgt spid="1048618"/>
                                        </p:tgtEl>
                                        <p:attrNameLst>
                                          <p:attrName>ppt_x</p:attrName>
                                        </p:attrNameLst>
                                      </p:cBhvr>
                                      <p:tavLst>
                                        <p:tav tm="0">
                                          <p:val>
                                            <p:strVal val="0-#ppt_w/2"/>
                                          </p:val>
                                        </p:tav>
                                        <p:tav tm="100000">
                                          <p:val>
                                            <p:strVal val="#ppt_x"/>
                                          </p:val>
                                        </p:tav>
                                      </p:tavLst>
                                    </p:anim>
                                    <p:anim calcmode="lin" valueType="num">
                                      <p:cBhvr additive="base">
                                        <p:cTn id="20" dur="2000" fill="hold"/>
                                        <p:tgtEl>
                                          <p:spTgt spid="1048618"/>
                                        </p:tgtEl>
                                        <p:attrNameLst>
                                          <p:attrName>ppt_y</p:attrName>
                                        </p:attrNameLst>
                                      </p:cBhvr>
                                      <p:tavLst>
                                        <p:tav tm="0">
                                          <p:val>
                                            <p:strVal val="#ppt_y"/>
                                          </p:val>
                                        </p:tav>
                                        <p:tav tm="100000">
                                          <p:val>
                                            <p:strVal val="#ppt_y"/>
                                          </p:val>
                                        </p:tav>
                                      </p:tavLst>
                                    </p:anim>
                                  </p:childTnLst>
                                </p:cTn>
                              </p:par>
                              <p:par>
                                <p:cTn id="21" presetID="0" presetClass="path" presetSubtype="0" accel="50000" decel="50000" fill="hold" nodeType="withEffect">
                                  <p:stCondLst>
                                    <p:cond delay="0"/>
                                  </p:stCondLst>
                                  <p:childTnLst>
                                    <p:animMotion origin="layout" path="M 0.01055 -0.0206 L -0.1737 -0.025 " pathEditMode="relative" rAng="0" ptsTypes="AA">
                                      <p:cBhvr>
                                        <p:cTn id="22" dur="2000" spd="-100000" fill="hold"/>
                                        <p:tgtEl>
                                          <p:spTgt spid="2097158"/>
                                        </p:tgtEl>
                                        <p:attrNameLst>
                                          <p:attrName>ppt_x</p:attrName>
                                          <p:attrName>ppt_y</p:attrName>
                                        </p:attrNameLst>
                                      </p:cBhvr>
                                      <p:rCtr x="-9206" y="-231"/>
                                    </p:animMotion>
                                  </p:childTnLst>
                                </p:cTn>
                              </p:par>
                              <p:par>
                                <p:cTn id="23" presetID="47"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8656" name="TextBox 4"/>
          <p:cNvSpPr txBox="1"/>
          <p:nvPr/>
        </p:nvSpPr>
        <p:spPr bwMode="auto">
          <a:xfrm>
            <a:off x="908685" y="479323"/>
            <a:ext cx="4975620" cy="954107"/>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IN" sz="2800" b="1">
                <a:solidFill>
                  <a:srgbClr val="E62E40"/>
                </a:solidFill>
              </a:rPr>
              <a:t>Doyle Concrete </a:t>
            </a:r>
            <a:r>
              <a:rPr lang="en-IN" sz="2800" b="1">
                <a:solidFill>
                  <a:srgbClr val="000000"/>
                </a:solidFill>
              </a:rPr>
              <a:t>- Building a Solid Foundation for Growth</a:t>
            </a:r>
            <a:endParaRPr lang="en-GB" sz="2800" b="1">
              <a:solidFill>
                <a:srgbClr val="E62E40"/>
              </a:solidFill>
              <a:cs typeface="Arial"/>
            </a:endParaRPr>
          </a:p>
        </p:txBody>
      </p:sp>
      <p:sp>
        <p:nvSpPr>
          <p:cNvPr id="1048657" name="TextBox 5"/>
          <p:cNvSpPr txBox="1"/>
          <p:nvPr/>
        </p:nvSpPr>
        <p:spPr bwMode="auto">
          <a:xfrm>
            <a:off x="908685" y="1692737"/>
            <a:ext cx="4975620" cy="4042132"/>
          </a:xfrm>
          <a:prstGeom prst="rect">
            <a:avLst/>
          </a:prstGeom>
          <a:noFill/>
        </p:spPr>
        <p:txBody>
          <a:bodyPr wrap="square">
            <a:spAutoFit/>
          </a:bodyPr>
          <a:lstStyle/>
          <a:p>
            <a:pPr algn="just">
              <a:spcAft>
                <a:spcPts val="1000"/>
              </a:spcAft>
              <a:defRPr/>
            </a:pPr>
            <a:r>
              <a:rPr lang="en-IN" sz="1400">
                <a:solidFill>
                  <a:srgbClr val="000000"/>
                </a:solidFill>
              </a:rPr>
              <a:t>Doyle Concrete started as a company specializing in constructing farm buildings, playing a pivotal role in supporting the agriculture industry. Over time, they expanded their operations and established themselves as one of Ireland’s top suppliers of Ready-mix Concrete and Easy Flow Concrete Mix, essential materials for farm construction and beyond. Whether for large-scale agricultural projects or residential construction, Doyle Concrete has built a reputation for delivering top-quality products and services.</a:t>
            </a:r>
            <a:endParaRPr lang="en-IN" sz="1400"/>
          </a:p>
          <a:p>
            <a:pPr algn="just">
              <a:spcAft>
                <a:spcPts val="1000"/>
              </a:spcAft>
              <a:defRPr/>
            </a:pPr>
            <a:r>
              <a:rPr lang="en-IN" sz="1400">
                <a:solidFill>
                  <a:srgbClr val="000000"/>
                </a:solidFill>
              </a:rPr>
              <a:t>However, as the construction industry evolved, Doyle Concrete faced new challenges: the need to communicate their expertise, showcase their brand’s reliability, and effectively reach both B2B and B2C customers in an increasingly digital world. That is where </a:t>
            </a:r>
            <a:r>
              <a:rPr lang="en-IN" sz="1400" b="1">
                <a:solidFill>
                  <a:srgbClr val="000000"/>
                </a:solidFill>
              </a:rPr>
              <a:t>BrandYou Digital Marketing Agency</a:t>
            </a:r>
            <a:r>
              <a:rPr lang="en-IN" sz="1400">
                <a:solidFill>
                  <a:srgbClr val="000000"/>
                </a:solidFill>
              </a:rPr>
              <a:t> stepped in, transforming Doyle Concrete’s brand presence and digital footprint.</a:t>
            </a:r>
            <a:endParaRPr lang="en-IN" sz="1400"/>
          </a:p>
          <a:p>
            <a:pPr marL="0" marR="0" lvl="0" indent="0" algn="l"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grpSp>
        <p:nvGrpSpPr>
          <p:cNvPr id="67" name="Group 8"/>
          <p:cNvGrpSpPr/>
          <p:nvPr/>
        </p:nvGrpSpPr>
        <p:grpSpPr bwMode="auto">
          <a:xfrm>
            <a:off x="9719310" y="4313555"/>
            <a:ext cx="2185670" cy="2185670"/>
            <a:chOff x="15758" y="7358"/>
            <a:chExt cx="3442" cy="3442"/>
          </a:xfrm>
        </p:grpSpPr>
        <p:sp>
          <p:nvSpPr>
            <p:cNvPr id="1048658"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59"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60" name="TextBox 37"/>
          <p:cNvSpPr txBox="1"/>
          <p:nvPr/>
        </p:nvSpPr>
        <p:spPr bwMode="auto">
          <a:xfrm>
            <a:off x="6274947" y="1185906"/>
            <a:ext cx="5432864" cy="369332"/>
          </a:xfrm>
          <a:prstGeom prst="rect">
            <a:avLst/>
          </a:prstGeom>
          <a:noFill/>
        </p:spPr>
        <p:txBody>
          <a:bodyPr wrap="square" rtlCol="0">
            <a:spAutoFit/>
          </a:bodyPr>
          <a:lstStyle/>
          <a:p>
            <a:pPr>
              <a:defRPr/>
            </a:pPr>
            <a:r>
              <a:rPr lang="en-IN" sz="1800" b="1">
                <a:solidFill>
                  <a:srgbClr val="E62E40"/>
                </a:solidFill>
                <a:latin typeface="Calibri"/>
              </a:rPr>
              <a:t>Statement of the problem</a:t>
            </a:r>
            <a:r>
              <a:rPr lang="en-IN">
                <a:solidFill>
                  <a:srgbClr val="E62E40"/>
                </a:solidFill>
                <a:latin typeface="Aptos Display"/>
              </a:rPr>
              <a:t>………………………</a:t>
            </a:r>
            <a:endParaRPr/>
          </a:p>
        </p:txBody>
      </p:sp>
      <p:sp>
        <p:nvSpPr>
          <p:cNvPr id="1048661" name="TextBox 39"/>
          <p:cNvSpPr txBox="1"/>
          <p:nvPr/>
        </p:nvSpPr>
        <p:spPr bwMode="auto">
          <a:xfrm>
            <a:off x="6274629" y="1515007"/>
            <a:ext cx="5260085" cy="4780639"/>
          </a:xfrm>
          <a:prstGeom prst="rect">
            <a:avLst/>
          </a:prstGeom>
          <a:noFill/>
        </p:spPr>
        <p:txBody>
          <a:bodyPr wrap="square">
            <a:spAutoFit/>
          </a:bodyPr>
          <a:lstStyle/>
          <a:p>
            <a:pPr algn="just">
              <a:spcAft>
                <a:spcPts val="1000"/>
              </a:spcAft>
              <a:defRPr/>
            </a:pPr>
            <a:r>
              <a:rPr lang="en-IN" sz="1400">
                <a:solidFill>
                  <a:srgbClr val="000000"/>
                </a:solidFill>
              </a:rPr>
              <a:t>Despite Doyle Concrete’s longstanding industry presence, they were struggling to convey their brand’s full potential in a rapidly changing market. The company faced several key challenges:</a:t>
            </a:r>
            <a:endParaRPr lang="en-IN" sz="1400"/>
          </a:p>
          <a:p>
            <a:pPr marL="507365" indent="-285750" algn="just">
              <a:spcAft>
                <a:spcPts val="1000"/>
              </a:spcAft>
              <a:buFont typeface="Arial"/>
              <a:buChar char="•"/>
              <a:defRPr/>
            </a:pPr>
            <a:r>
              <a:rPr lang="en-IN" sz="1400" b="1">
                <a:solidFill>
                  <a:srgbClr val="000000"/>
                </a:solidFill>
              </a:rPr>
              <a:t>Outdated Brand Identity:</a:t>
            </a:r>
            <a:r>
              <a:rPr lang="en-IN" sz="1400">
                <a:solidFill>
                  <a:srgbClr val="000000"/>
                </a:solidFill>
              </a:rPr>
              <a:t> Doyle Concrete’s visual identity lacked the modern appeal needed to stand out in a competitive industry.</a:t>
            </a:r>
            <a:endParaRPr lang="en-IN" sz="1400"/>
          </a:p>
          <a:p>
            <a:pPr marL="507365" indent="-285750" algn="just">
              <a:spcAft>
                <a:spcPts val="1000"/>
              </a:spcAft>
              <a:buFont typeface="Arial"/>
              <a:buChar char="•"/>
              <a:defRPr/>
            </a:pPr>
            <a:r>
              <a:rPr lang="en-IN" sz="1400" b="1">
                <a:solidFill>
                  <a:srgbClr val="000000"/>
                </a:solidFill>
              </a:rPr>
              <a:t>Limited Digital Presence:</a:t>
            </a:r>
            <a:r>
              <a:rPr lang="en-IN" sz="1400">
                <a:solidFill>
                  <a:srgbClr val="000000"/>
                </a:solidFill>
              </a:rPr>
              <a:t> Their website and online communication were not optimized for user engagement or showcasing their full range of services and expertise.</a:t>
            </a:r>
            <a:endParaRPr lang="en-IN" sz="1400"/>
          </a:p>
          <a:p>
            <a:pPr marL="507365" indent="-285750" algn="just">
              <a:spcAft>
                <a:spcPts val="1000"/>
              </a:spcAft>
              <a:buFont typeface="Arial"/>
              <a:buChar char="•"/>
              <a:defRPr/>
            </a:pPr>
            <a:r>
              <a:rPr lang="en-IN" sz="1400" b="1">
                <a:solidFill>
                  <a:srgbClr val="000000"/>
                </a:solidFill>
              </a:rPr>
              <a:t>Inconsistent Brand Messaging:</a:t>
            </a:r>
            <a:r>
              <a:rPr lang="en-IN" sz="1400">
                <a:solidFill>
                  <a:srgbClr val="000000"/>
                </a:solidFill>
              </a:rPr>
              <a:t> Their brand did not consistently communicate their core strengths: expertise, reliability, and commitment to quality.</a:t>
            </a:r>
            <a:endParaRPr lang="en-IN" sz="1400"/>
          </a:p>
          <a:p>
            <a:pPr marL="507365" indent="-285750" algn="just">
              <a:spcAft>
                <a:spcPts val="1000"/>
              </a:spcAft>
              <a:buFont typeface="Arial"/>
              <a:buChar char="•"/>
              <a:defRPr/>
            </a:pPr>
            <a:r>
              <a:rPr lang="en-IN" sz="1400" b="1">
                <a:solidFill>
                  <a:srgbClr val="000000"/>
                </a:solidFill>
              </a:rPr>
              <a:t>Tight Deadline:</a:t>
            </a:r>
            <a:r>
              <a:rPr lang="en-IN" sz="1400">
                <a:solidFill>
                  <a:srgbClr val="000000"/>
                </a:solidFill>
              </a:rPr>
              <a:t> Doyle Concrete needed to undergo a complete rebranding—including a new visual identity, website, and digital strategy—within just a few weeks to stay ahead of their competition.</a:t>
            </a:r>
            <a:endParaRPr lang="en-IN" sz="1400"/>
          </a:p>
          <a:p>
            <a:pPr algn="just">
              <a:spcAft>
                <a:spcPts val="1000"/>
              </a:spcAft>
              <a:defRPr/>
            </a:pPr>
            <a:r>
              <a:rPr lang="en-IN" sz="1400">
                <a:solidFill>
                  <a:srgbClr val="000000"/>
                </a:solidFill>
              </a:rPr>
              <a:t>The stakes were high. Doyle Concrete had the potential to solidify its leadership position, but they needed a cohesive and impactful digital presence to tell their story and connect with their audience.</a:t>
            </a:r>
            <a:endParaRPr lang="en-IN" sz="1400"/>
          </a:p>
        </p:txBody>
      </p:sp>
      <p:pic>
        <p:nvPicPr>
          <p:cNvPr id="2097166" name="Picture 17"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 name="TextBox 37"/>
          <p:cNvSpPr txBox="1"/>
          <p:nvPr/>
        </p:nvSpPr>
        <p:spPr bwMode="auto">
          <a:xfrm>
            <a:off x="908685" y="1378418"/>
            <a:ext cx="5432864" cy="369332"/>
          </a:xfrm>
          <a:prstGeom prst="rect">
            <a:avLst/>
          </a:prstGeom>
          <a:noFill/>
        </p:spPr>
        <p:txBody>
          <a:bodyPr wrap="square" rtlCol="0">
            <a:spAutoFit/>
          </a:bodyPr>
          <a:lstStyle/>
          <a:p>
            <a:pPr>
              <a:defRPr/>
            </a:pPr>
            <a:r>
              <a:rPr lang="en-IN" sz="1800" b="1">
                <a:solidFill>
                  <a:srgbClr val="E62E40"/>
                </a:solidFill>
                <a:latin typeface="Calibri"/>
              </a:rPr>
              <a:t>About the Client </a:t>
            </a:r>
            <a:endParaRPr lang="en-IN">
              <a:solidFill>
                <a:srgbClr val="E62E40"/>
              </a:solidFill>
              <a:latin typeface="Aptos Display"/>
            </a:endParaRPr>
          </a:p>
        </p:txBody>
      </p:sp>
      <p:pic>
        <p:nvPicPr>
          <p:cNvPr id="12" name="Picture 11"/>
          <p:cNvPicPr>
            <a:picLocks noChangeAspect="1"/>
          </p:cNvPicPr>
          <p:nvPr/>
        </p:nvPicPr>
        <p:blipFill>
          <a:blip r:embed="rId4"/>
          <a:srcRect l="18038" t="14179" r="11087" b="59572"/>
          <a:stretch/>
        </p:blipFill>
        <p:spPr bwMode="auto">
          <a:xfrm>
            <a:off x="1039711" y="5517230"/>
            <a:ext cx="4713566" cy="981993"/>
          </a:xfrm>
          <a:prstGeom prst="rect">
            <a:avLst/>
          </a:prstGeom>
        </p:spPr>
      </p:pic>
      <p:pic>
        <p:nvPicPr>
          <p:cNvPr id="3" name="Picture 2"/>
          <p:cNvPicPr>
            <a:picLocks noChangeAspect="1"/>
          </p:cNvPicPr>
          <p:nvPr/>
        </p:nvPicPr>
        <p:blipFill>
          <a:blip r:embed="rId5"/>
          <a:stretch/>
        </p:blipFill>
        <p:spPr bwMode="auto">
          <a:xfrm>
            <a:off x="11009576" y="192623"/>
            <a:ext cx="1050276" cy="573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6"/>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69" name="Group 8"/>
          <p:cNvGrpSpPr/>
          <p:nvPr/>
        </p:nvGrpSpPr>
        <p:grpSpPr bwMode="auto">
          <a:xfrm>
            <a:off x="9719310" y="4313555"/>
            <a:ext cx="2185670" cy="2185670"/>
            <a:chOff x="15758" y="7358"/>
            <a:chExt cx="3442" cy="3442"/>
          </a:xfrm>
        </p:grpSpPr>
        <p:sp>
          <p:nvSpPr>
            <p:cNvPr id="1048662"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63"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64" name="TextBox 3"/>
          <p:cNvSpPr txBox="1"/>
          <p:nvPr/>
        </p:nvSpPr>
        <p:spPr bwMode="auto">
          <a:xfrm>
            <a:off x="925378" y="448562"/>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Approach &amp; Solution</a:t>
            </a:r>
            <a:endParaRPr/>
          </a:p>
        </p:txBody>
      </p:sp>
      <p:sp>
        <p:nvSpPr>
          <p:cNvPr id="1048665" name="TextBox 14"/>
          <p:cNvSpPr txBox="1"/>
          <p:nvPr/>
        </p:nvSpPr>
        <p:spPr bwMode="auto">
          <a:xfrm>
            <a:off x="925059" y="910226"/>
            <a:ext cx="5164669" cy="5888079"/>
          </a:xfrm>
          <a:prstGeom prst="rect">
            <a:avLst/>
          </a:prstGeom>
          <a:noFill/>
        </p:spPr>
        <p:txBody>
          <a:bodyPr wrap="square">
            <a:spAutoFit/>
          </a:bodyPr>
          <a:lstStyle/>
          <a:p>
            <a:pPr algn="just">
              <a:spcAft>
                <a:spcPts val="1000"/>
              </a:spcAft>
              <a:defRPr/>
            </a:pPr>
            <a:r>
              <a:rPr lang="en-IN" sz="1400">
                <a:solidFill>
                  <a:srgbClr val="000000"/>
                </a:solidFill>
              </a:rPr>
              <a:t>Recognizing the urgency of Doyle Concrete’s situation, we devised a comprehensive, rapid-action plan to not only meet their short-term needs but also lay the foundation for long-term success. Here’s how we approached the challenge:</a:t>
            </a:r>
            <a:endParaRPr lang="en-IN" sz="1400"/>
          </a:p>
          <a:p>
            <a:pPr algn="just">
              <a:spcAft>
                <a:spcPts val="1000"/>
              </a:spcAft>
              <a:defRPr/>
            </a:pPr>
            <a:r>
              <a:rPr lang="en-IN" sz="1400" b="1">
                <a:solidFill>
                  <a:srgbClr val="C00000"/>
                </a:solidFill>
              </a:rPr>
              <a:t>Branding and Visual Identity Overhaul</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We created a </a:t>
            </a:r>
            <a:r>
              <a:rPr lang="en-IN" sz="1400" b="1">
                <a:solidFill>
                  <a:srgbClr val="000000"/>
                </a:solidFill>
              </a:rPr>
              <a:t>modern visual identity</a:t>
            </a:r>
            <a:r>
              <a:rPr lang="en-IN" sz="1400">
                <a:solidFill>
                  <a:srgbClr val="000000"/>
                </a:solidFill>
              </a:rPr>
              <a:t> that aligned with Doyle Concrete’s reputation for quality and reliability. We incorporated colors that resonated with the construction and concrete industry—earthy tones of gray, beige, and concrete-inspired hues.</a:t>
            </a:r>
            <a:endParaRPr lang="en-IN" sz="1400"/>
          </a:p>
          <a:p>
            <a:pPr marL="450215" indent="-228600" algn="just">
              <a:spcAft>
                <a:spcPts val="1000"/>
              </a:spcAft>
              <a:buFont typeface="Arial"/>
              <a:buChar char="•"/>
              <a:defRPr/>
            </a:pPr>
            <a:r>
              <a:rPr lang="en-IN" sz="1400">
                <a:solidFill>
                  <a:srgbClr val="000000"/>
                </a:solidFill>
              </a:rPr>
              <a:t>The new branding focused on simplicity and professionalism, making Doyle Concrete feel more approachable while still conveying their authority in the industry.</a:t>
            </a:r>
            <a:endParaRPr lang="en-IN" sz="1400"/>
          </a:p>
          <a:p>
            <a:pPr algn="just">
              <a:spcAft>
                <a:spcPts val="1000"/>
              </a:spcAft>
              <a:defRPr/>
            </a:pPr>
            <a:r>
              <a:rPr lang="en-IN" sz="1400" b="1">
                <a:solidFill>
                  <a:srgbClr val="C00000"/>
                </a:solidFill>
              </a:rPr>
              <a:t>Bespoke Website Design</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The website overhaul was central to Doyle Concrete’s transformation. We developed a </a:t>
            </a:r>
            <a:r>
              <a:rPr lang="en-IN" sz="1400" b="1">
                <a:solidFill>
                  <a:srgbClr val="000000"/>
                </a:solidFill>
              </a:rPr>
              <a:t>UI &amp; UX optimized, bespoke website</a:t>
            </a:r>
            <a:r>
              <a:rPr lang="en-IN" sz="1400">
                <a:solidFill>
                  <a:srgbClr val="000000"/>
                </a:solidFill>
              </a:rPr>
              <a:t> that provided a seamless experience for both B2B and B2C customers.</a:t>
            </a:r>
            <a:endParaRPr lang="en-IN" sz="1400"/>
          </a:p>
          <a:p>
            <a:pPr marL="450215" indent="-228600" algn="just">
              <a:spcAft>
                <a:spcPts val="1000"/>
              </a:spcAft>
              <a:buFont typeface="Arial"/>
              <a:buChar char="•"/>
              <a:defRPr/>
            </a:pPr>
            <a:r>
              <a:rPr lang="en-IN" sz="1400">
                <a:solidFill>
                  <a:srgbClr val="000000"/>
                </a:solidFill>
              </a:rPr>
              <a:t>The website not only showcased their range of services—ranging from concrete supply to project-based consulting and ongoing support—but also improved functionality with easy navigation and a clear call to action for prospective customers.</a:t>
            </a:r>
            <a:endParaRPr lang="en-IN" sz="1400"/>
          </a:p>
          <a:p>
            <a:pPr>
              <a:spcAft>
                <a:spcPts val="1000"/>
              </a:spcAft>
              <a:defRPr/>
            </a:pPr>
            <a:endParaRPr lang="en-IN" sz="1400"/>
          </a:p>
        </p:txBody>
      </p:sp>
      <p:pic>
        <p:nvPicPr>
          <p:cNvPr id="2097167"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66" name="TextBox 4"/>
          <p:cNvSpPr txBox="1"/>
          <p:nvPr/>
        </p:nvSpPr>
        <p:spPr bwMode="auto">
          <a:xfrm>
            <a:off x="6316255" y="821079"/>
            <a:ext cx="5165030" cy="5588359"/>
          </a:xfrm>
          <a:prstGeom prst="rect">
            <a:avLst/>
          </a:prstGeom>
          <a:noFill/>
        </p:spPr>
        <p:txBody>
          <a:bodyPr wrap="square">
            <a:spAutoFit/>
          </a:bodyPr>
          <a:lstStyle/>
          <a:p>
            <a:pPr algn="just">
              <a:spcAft>
                <a:spcPts val="1000"/>
              </a:spcAft>
              <a:defRPr/>
            </a:pPr>
            <a:r>
              <a:rPr lang="en-IN" sz="1400" b="1">
                <a:solidFill>
                  <a:srgbClr val="C00000"/>
                </a:solidFill>
              </a:rPr>
              <a:t>Comprehensive Brand and Marketing Strategy</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A unified brand and marketing strategy was created to communicate Doyle Concrete’s key message: </a:t>
            </a:r>
            <a:r>
              <a:rPr lang="en-IN" sz="1400" b="1">
                <a:solidFill>
                  <a:srgbClr val="000000"/>
                </a:solidFill>
              </a:rPr>
              <a:t>expertise, reliability, and commitment to quality.</a:t>
            </a:r>
            <a:endParaRPr lang="en-IN" sz="1400"/>
          </a:p>
          <a:p>
            <a:pPr marL="450215" indent="-228600" algn="just">
              <a:spcAft>
                <a:spcPts val="1000"/>
              </a:spcAft>
              <a:buFont typeface="Arial"/>
              <a:buChar char="•"/>
              <a:defRPr/>
            </a:pPr>
            <a:r>
              <a:rPr lang="en-IN" sz="1400">
                <a:solidFill>
                  <a:srgbClr val="000000"/>
                </a:solidFill>
              </a:rPr>
              <a:t>We crafted a cohesive narrative that reflected their legacy while showcasing the company’s forward-thinking approach to modern construction solutions.</a:t>
            </a:r>
            <a:endParaRPr/>
          </a:p>
          <a:p>
            <a:pPr algn="just">
              <a:spcAft>
                <a:spcPts val="1000"/>
              </a:spcAft>
              <a:defRPr/>
            </a:pPr>
            <a:r>
              <a:rPr lang="en-IN" sz="1400" b="1">
                <a:solidFill>
                  <a:srgbClr val="C00000"/>
                </a:solidFill>
              </a:rPr>
              <a:t>Digital Communication Strategy</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Doyle Concrete’s digital presence was enhanced with a </a:t>
            </a:r>
            <a:r>
              <a:rPr lang="en-IN" sz="1400" b="1">
                <a:solidFill>
                  <a:srgbClr val="000000"/>
                </a:solidFill>
              </a:rPr>
              <a:t>strong focus on SEO, Google AdWords, and Social Media</a:t>
            </a:r>
            <a:r>
              <a:rPr lang="en-IN" sz="1400">
                <a:solidFill>
                  <a:srgbClr val="000000"/>
                </a:solidFill>
              </a:rPr>
              <a:t> to increase visibility and drive traffic to the new website.</a:t>
            </a:r>
            <a:endParaRPr lang="en-IN" sz="1400"/>
          </a:p>
          <a:p>
            <a:pPr marL="450215" indent="-228600" algn="just">
              <a:spcAft>
                <a:spcPts val="1000"/>
              </a:spcAft>
              <a:buFont typeface="Arial"/>
              <a:buChar char="•"/>
              <a:defRPr/>
            </a:pPr>
            <a:r>
              <a:rPr lang="en-IN" sz="1400">
                <a:solidFill>
                  <a:srgbClr val="000000"/>
                </a:solidFill>
              </a:rPr>
              <a:t>We also provided </a:t>
            </a:r>
            <a:r>
              <a:rPr lang="en-IN" sz="1400" b="1">
                <a:solidFill>
                  <a:srgbClr val="000000"/>
                </a:solidFill>
              </a:rPr>
              <a:t>video creation, story, and development</a:t>
            </a:r>
            <a:r>
              <a:rPr lang="en-IN" sz="1400">
                <a:solidFill>
                  <a:srgbClr val="000000"/>
                </a:solidFill>
              </a:rPr>
              <a:t> to bring their brand’s story to life in a visually engaging way, increasing customer trust and engagement.</a:t>
            </a:r>
            <a:endParaRPr lang="en-IN" sz="1400"/>
          </a:p>
          <a:p>
            <a:pPr algn="just">
              <a:spcAft>
                <a:spcPts val="1000"/>
              </a:spcAft>
              <a:defRPr/>
            </a:pPr>
            <a:r>
              <a:rPr lang="en-IN" sz="1400" b="1">
                <a:solidFill>
                  <a:srgbClr val="C00000"/>
                </a:solidFill>
              </a:rPr>
              <a:t>Vehicle Design &amp; Traditional Marketing Assets</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As part of the rebranding effort, we designed new </a:t>
            </a:r>
            <a:r>
              <a:rPr lang="en-IN" sz="1400" b="1">
                <a:solidFill>
                  <a:srgbClr val="000000"/>
                </a:solidFill>
              </a:rPr>
              <a:t>vehicle graphics</a:t>
            </a:r>
            <a:r>
              <a:rPr lang="en-IN" sz="1400">
                <a:solidFill>
                  <a:srgbClr val="000000"/>
                </a:solidFill>
              </a:rPr>
              <a:t> that transformed Doyle Concrete’s fleet into mobile advertisements, increasing brand visibility on the road.</a:t>
            </a:r>
            <a:endParaRPr lang="en-IN" sz="1400"/>
          </a:p>
          <a:p>
            <a:pPr marL="450215" indent="-228600" algn="l">
              <a:spcAft>
                <a:spcPts val="1000"/>
              </a:spcAft>
              <a:buFont typeface="Arial"/>
              <a:buChar char="•"/>
              <a:defRPr/>
            </a:pPr>
            <a:r>
              <a:rPr lang="en-IN" sz="1400">
                <a:solidFill>
                  <a:srgbClr val="000000"/>
                </a:solidFill>
              </a:rPr>
              <a:t>We also provided all necessary </a:t>
            </a:r>
            <a:r>
              <a:rPr lang="en-IN" sz="1400" b="1">
                <a:solidFill>
                  <a:srgbClr val="000000"/>
                </a:solidFill>
              </a:rPr>
              <a:t>traditional and digital design assets</a:t>
            </a:r>
            <a:r>
              <a:rPr lang="en-IN" sz="1400">
                <a:solidFill>
                  <a:srgbClr val="000000"/>
                </a:solidFill>
              </a:rPr>
              <a:t>, ensuring consistency across                                               all touchpoints.</a:t>
            </a:r>
            <a:endParaRPr lang="en-IN" sz="1400"/>
          </a:p>
        </p:txBody>
      </p:sp>
      <p:pic>
        <p:nvPicPr>
          <p:cNvPr id="2" name="Picture 1"/>
          <p:cNvPicPr>
            <a:picLocks noChangeAspect="1"/>
          </p:cNvPicPr>
          <p:nvPr/>
        </p:nvPicPr>
        <p:blipFill>
          <a:blip r:embed="rId4"/>
          <a:stretch/>
        </p:blipFill>
        <p:spPr bwMode="auto">
          <a:xfrm>
            <a:off x="10973030" y="157892"/>
            <a:ext cx="1050276" cy="573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7"/>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71" name="Group 8"/>
          <p:cNvGrpSpPr/>
          <p:nvPr/>
        </p:nvGrpSpPr>
        <p:grpSpPr bwMode="auto">
          <a:xfrm>
            <a:off x="9719310" y="4313555"/>
            <a:ext cx="2185670" cy="2185670"/>
            <a:chOff x="15758" y="7358"/>
            <a:chExt cx="3442" cy="3442"/>
          </a:xfrm>
        </p:grpSpPr>
        <p:sp>
          <p:nvSpPr>
            <p:cNvPr id="1048667"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68"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69" name="TextBox 3"/>
          <p:cNvSpPr txBox="1"/>
          <p:nvPr/>
        </p:nvSpPr>
        <p:spPr bwMode="auto">
          <a:xfrm>
            <a:off x="1044824" y="307244"/>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Achievements and Results.</a:t>
            </a:r>
            <a:endParaRPr/>
          </a:p>
        </p:txBody>
      </p:sp>
      <p:sp>
        <p:nvSpPr>
          <p:cNvPr id="1048670" name="TextBox 14"/>
          <p:cNvSpPr txBox="1"/>
          <p:nvPr/>
        </p:nvSpPr>
        <p:spPr bwMode="auto">
          <a:xfrm>
            <a:off x="1027346" y="761994"/>
            <a:ext cx="10663707" cy="5882999"/>
          </a:xfrm>
          <a:prstGeom prst="rect">
            <a:avLst/>
          </a:prstGeom>
          <a:noFill/>
        </p:spPr>
        <p:txBody>
          <a:bodyPr wrap="square">
            <a:spAutoFit/>
          </a:bodyPr>
          <a:lstStyle/>
          <a:p>
            <a:pPr algn="just">
              <a:spcAft>
                <a:spcPts val="1000"/>
              </a:spcAft>
              <a:defRPr/>
            </a:pPr>
            <a:r>
              <a:rPr lang="en-IN" sz="1400">
                <a:solidFill>
                  <a:srgbClr val="000000"/>
                </a:solidFill>
              </a:rPr>
              <a:t>With a swift execution of our strategy, Doyle Concrete’s brand transformation was nothing short of remarkable. Here’s a closer look at the results:</a:t>
            </a:r>
            <a:endParaRPr lang="en-IN" sz="1400"/>
          </a:p>
          <a:p>
            <a:pPr algn="just">
              <a:spcAft>
                <a:spcPts val="1000"/>
              </a:spcAft>
              <a:defRPr/>
            </a:pPr>
            <a:r>
              <a:rPr lang="en-IN" sz="1400" b="1">
                <a:solidFill>
                  <a:srgbClr val="C00000"/>
                </a:solidFill>
              </a:rPr>
              <a:t>Improved Brand Recognition</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Doyle Concrete’s new visual identity and rebranded website helped the company establish a stronger presence in the market. Customers now saw the company not just as a provider of concrete, but as a trusted partner in construction.</a:t>
            </a:r>
            <a:endParaRPr lang="en-IN" sz="1400"/>
          </a:p>
          <a:p>
            <a:pPr algn="just">
              <a:spcAft>
                <a:spcPts val="1000"/>
              </a:spcAft>
              <a:defRPr/>
            </a:pPr>
            <a:r>
              <a:rPr lang="en-IN" sz="1400" b="1">
                <a:solidFill>
                  <a:srgbClr val="C00000"/>
                </a:solidFill>
              </a:rPr>
              <a:t>Enhanced Website Performance</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The newly designed website boosted </a:t>
            </a:r>
            <a:r>
              <a:rPr lang="en-IN" sz="1400" b="1">
                <a:solidFill>
                  <a:srgbClr val="000000"/>
                </a:solidFill>
              </a:rPr>
              <a:t>user engagement</a:t>
            </a:r>
            <a:r>
              <a:rPr lang="en-IN" sz="1400">
                <a:solidFill>
                  <a:srgbClr val="000000"/>
                </a:solidFill>
              </a:rPr>
              <a:t> and </a:t>
            </a:r>
            <a:r>
              <a:rPr lang="en-IN" sz="1400" b="1">
                <a:solidFill>
                  <a:srgbClr val="000000"/>
                </a:solidFill>
              </a:rPr>
              <a:t>conversion rates</a:t>
            </a:r>
            <a:r>
              <a:rPr lang="en-IN" sz="1400">
                <a:solidFill>
                  <a:srgbClr val="000000"/>
                </a:solidFill>
              </a:rPr>
              <a:t>, allowing Doyle Concrete to more effectively showcase their services and secure more inquiries from potential customers.</a:t>
            </a:r>
            <a:endParaRPr lang="en-IN" sz="1400"/>
          </a:p>
          <a:p>
            <a:pPr algn="just">
              <a:spcAft>
                <a:spcPts val="1000"/>
              </a:spcAft>
              <a:defRPr/>
            </a:pPr>
            <a:r>
              <a:rPr lang="en-IN" sz="1400" b="1">
                <a:solidFill>
                  <a:srgbClr val="C00000"/>
                </a:solidFill>
              </a:rPr>
              <a:t>SEO and Online Visibility</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With the implementation of SEO strategies, Doyle Concrete’s website saw an increase in organic search traffic, leading to better search rankings and greater visibility in search results for key industry terms.</a:t>
            </a:r>
            <a:endParaRPr lang="en-IN" sz="1400"/>
          </a:p>
          <a:p>
            <a:pPr marL="450215" algn="just">
              <a:spcAft>
                <a:spcPts val="1000"/>
              </a:spcAft>
              <a:defRPr/>
            </a:pPr>
            <a:r>
              <a:rPr lang="en-IN" sz="1400" b="1">
                <a:solidFill>
                  <a:srgbClr val="000000"/>
                </a:solidFill>
              </a:rPr>
              <a:t>Successful Digital Marketing Campaigns</a:t>
            </a:r>
            <a:endParaRPr lang="en-IN" sz="1400"/>
          </a:p>
          <a:p>
            <a:pPr marL="450215" indent="-228600" algn="just">
              <a:spcAft>
                <a:spcPts val="1000"/>
              </a:spcAft>
              <a:buFont typeface="Arial"/>
              <a:buChar char="•"/>
              <a:defRPr/>
            </a:pPr>
            <a:r>
              <a:rPr lang="en-IN" sz="1400">
                <a:solidFill>
                  <a:srgbClr val="000000"/>
                </a:solidFill>
              </a:rPr>
              <a:t>With Google AdWords campaigns and active engagement on social media, Doyle Concrete witnessed a marked increase in online inquiries. Their presence on platforms like Facebook and LinkedIn grew, helping them connect with both B2B and B2C customers.</a:t>
            </a:r>
            <a:endParaRPr lang="en-IN" sz="1400"/>
          </a:p>
          <a:p>
            <a:pPr marL="450215" algn="just">
              <a:spcAft>
                <a:spcPts val="1000"/>
              </a:spcAft>
              <a:defRPr/>
            </a:pPr>
            <a:r>
              <a:rPr lang="en-IN" sz="1400" b="1">
                <a:solidFill>
                  <a:srgbClr val="000000"/>
                </a:solidFill>
              </a:rPr>
              <a:t>Increased Revenue and Market Share</a:t>
            </a:r>
            <a:endParaRPr lang="en-IN" sz="1400"/>
          </a:p>
          <a:p>
            <a:pPr marL="450215" indent="-228600" algn="just">
              <a:spcAft>
                <a:spcPts val="1000"/>
              </a:spcAft>
              <a:buFont typeface="Arial"/>
              <a:buChar char="•"/>
              <a:defRPr/>
            </a:pPr>
            <a:r>
              <a:rPr lang="en-IN" sz="1400">
                <a:solidFill>
                  <a:srgbClr val="000000"/>
                </a:solidFill>
              </a:rPr>
              <a:t>The branding and marketing improvements directly contributed to a growth in both </a:t>
            </a:r>
            <a:r>
              <a:rPr lang="en-IN" sz="1400" b="1">
                <a:solidFill>
                  <a:srgbClr val="000000"/>
                </a:solidFill>
              </a:rPr>
              <a:t>B2B and B2C sales</a:t>
            </a:r>
            <a:r>
              <a:rPr lang="en-IN" sz="1400">
                <a:solidFill>
                  <a:srgbClr val="000000"/>
                </a:solidFill>
              </a:rPr>
              <a:t>, solidifying Doyle Concrete’s leadership position in Ireland’s competitive construction market.</a:t>
            </a:r>
            <a:endParaRPr lang="en-IN" sz="1400"/>
          </a:p>
          <a:p>
            <a:pPr marL="450215" algn="l">
              <a:spcAft>
                <a:spcPts val="1000"/>
              </a:spcAft>
              <a:defRPr/>
            </a:pPr>
            <a:r>
              <a:rPr lang="en-IN" sz="1400" b="1">
                <a:solidFill>
                  <a:srgbClr val="000000"/>
                </a:solidFill>
              </a:rPr>
              <a:t>Meeting Tight Deadlines</a:t>
            </a:r>
            <a:endParaRPr lang="en-IN" sz="1400"/>
          </a:p>
          <a:p>
            <a:pPr marL="450215" indent="-228600" algn="l">
              <a:spcAft>
                <a:spcPts val="1000"/>
              </a:spcAft>
              <a:buFont typeface="Arial"/>
              <a:buChar char="•"/>
              <a:defRPr/>
            </a:pPr>
            <a:r>
              <a:rPr lang="en-IN" sz="1400">
                <a:solidFill>
                  <a:srgbClr val="000000"/>
                </a:solidFill>
              </a:rPr>
              <a:t>Despite the pressure of a few weeks; turnaround, our team delivered everything on time and to a high standard,                                    proving our ability to perform under tight deadlines and exceed client expectations.</a:t>
            </a:r>
            <a:endParaRPr lang="en-IN" sz="1400"/>
          </a:p>
        </p:txBody>
      </p:sp>
      <p:pic>
        <p:nvPicPr>
          <p:cNvPr id="2097168"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2" name="Picture 1"/>
          <p:cNvPicPr>
            <a:picLocks noChangeAspect="1"/>
          </p:cNvPicPr>
          <p:nvPr/>
        </p:nvPicPr>
        <p:blipFill>
          <a:blip r:embed="rId4"/>
          <a:stretch/>
        </p:blipFill>
        <p:spPr bwMode="auto">
          <a:xfrm>
            <a:off x="10920536" y="69783"/>
            <a:ext cx="1093906" cy="5972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8"/>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73" name="Group 8"/>
          <p:cNvGrpSpPr/>
          <p:nvPr/>
        </p:nvGrpSpPr>
        <p:grpSpPr bwMode="auto">
          <a:xfrm>
            <a:off x="9719310" y="4313555"/>
            <a:ext cx="2185670" cy="2185670"/>
            <a:chOff x="15758" y="7358"/>
            <a:chExt cx="3442" cy="3442"/>
          </a:xfrm>
        </p:grpSpPr>
        <p:sp>
          <p:nvSpPr>
            <p:cNvPr id="1048671"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72"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73" name="TextBox 3"/>
          <p:cNvSpPr txBox="1"/>
          <p:nvPr/>
        </p:nvSpPr>
        <p:spPr bwMode="auto">
          <a:xfrm>
            <a:off x="1044825" y="721210"/>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Commitment</a:t>
            </a:r>
            <a:endParaRPr/>
          </a:p>
        </p:txBody>
      </p:sp>
      <p:sp>
        <p:nvSpPr>
          <p:cNvPr id="1048674" name="TextBox 14"/>
          <p:cNvSpPr txBox="1"/>
          <p:nvPr/>
        </p:nvSpPr>
        <p:spPr bwMode="auto">
          <a:xfrm>
            <a:off x="1044825" y="1243809"/>
            <a:ext cx="7677262" cy="2503249"/>
          </a:xfrm>
          <a:prstGeom prst="rect">
            <a:avLst/>
          </a:prstGeom>
          <a:noFill/>
        </p:spPr>
        <p:txBody>
          <a:bodyPr wrap="square">
            <a:spAutoFit/>
          </a:bodyPr>
          <a:lstStyle/>
          <a:p>
            <a:pPr algn="just">
              <a:spcAft>
                <a:spcPts val="1000"/>
              </a:spcAft>
              <a:defRPr/>
            </a:pPr>
            <a:r>
              <a:rPr lang="en-IN" sz="1400">
                <a:solidFill>
                  <a:srgbClr val="000000"/>
                </a:solidFill>
              </a:rPr>
              <a:t>Doyle Concrete’s journey from an outdated brand to a modern, digitally-savvy industry leader is a prime example of how the right marketing strategy can drive remarkable results. By leveraging a comprehensive rebranding, website overhaul, and tailored marketing approach, we helped Doyle Concrete not only overcome their initial challenges but also position themselves for sustained growth.</a:t>
            </a:r>
            <a:endParaRPr lang="en-IN" sz="1400"/>
          </a:p>
          <a:p>
            <a:pPr algn="just">
              <a:spcAft>
                <a:spcPts val="1000"/>
              </a:spcAft>
              <a:defRPr/>
            </a:pPr>
            <a:r>
              <a:rPr lang="en-IN" sz="1400">
                <a:solidFill>
                  <a:srgbClr val="000000"/>
                </a:solidFill>
              </a:rPr>
              <a:t>As a result, Doyle Concrete emerged as a strong competitor in the market, with a clearer identity, stronger customer engagement, and a more robust digital presence.</a:t>
            </a:r>
            <a:endParaRPr lang="en-IN" sz="1400"/>
          </a:p>
          <a:p>
            <a:pPr algn="just">
              <a:spcAft>
                <a:spcPts val="1000"/>
              </a:spcAft>
              <a:defRPr/>
            </a:pPr>
            <a:r>
              <a:rPr lang="en-IN" sz="1400">
                <a:solidFill>
                  <a:srgbClr val="000000"/>
                </a:solidFill>
              </a:rPr>
              <a:t>Just like Doyle Concrete, your business too can face challenges that seem insurmountable. But with the right strategy and expertise, you can transform your brand, build a powerful online presence, and ultimately achieve your business goals. Let BrandYou Digital Marketing Agency be your partner in this journey—together, we can build a strong foundation for your success.</a:t>
            </a:r>
            <a:endParaRPr lang="en-IN" sz="1400"/>
          </a:p>
        </p:txBody>
      </p:sp>
      <p:sp>
        <p:nvSpPr>
          <p:cNvPr id="1048675" name="TextBox 15"/>
          <p:cNvSpPr txBox="1"/>
          <p:nvPr/>
        </p:nvSpPr>
        <p:spPr bwMode="auto">
          <a:xfrm>
            <a:off x="7981939" y="4887090"/>
            <a:ext cx="3654204" cy="1518364"/>
          </a:xfrm>
          <a:prstGeom prst="rect">
            <a:avLst/>
          </a:prstGeom>
          <a:noFill/>
        </p:spPr>
        <p:txBody>
          <a:bodyPr wrap="square">
            <a:spAutoFit/>
          </a:bodyPr>
          <a:lstStyle/>
          <a:p>
            <a:pPr algn="r">
              <a:spcAft>
                <a:spcPts val="800"/>
              </a:spcAft>
              <a:defRPr/>
            </a:pPr>
            <a:r>
              <a:rPr lang="en-IN" sz="1400">
                <a:solidFill>
                  <a:schemeClr val="bg1"/>
                </a:solidFill>
                <a:latin typeface="Aptos"/>
              </a:rPr>
              <a:t>This remarkable transformation is a testament to our dedication and expertise. Partnering with us opens doors to similar transformative journeys for brands seeking to thrive in today’s dynamic market landscape.</a:t>
            </a:r>
            <a:endParaRPr/>
          </a:p>
          <a:p>
            <a:pPr marL="0" marR="0" lvl="0" indent="0" algn="r"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pic>
        <p:nvPicPr>
          <p:cNvPr id="2097169"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9" name="Picture 8"/>
          <p:cNvPicPr>
            <a:picLocks noChangeAspect="1"/>
          </p:cNvPicPr>
          <p:nvPr/>
        </p:nvPicPr>
        <p:blipFill>
          <a:blip r:embed="rId4"/>
          <a:stretch/>
        </p:blipFill>
        <p:spPr bwMode="auto">
          <a:xfrm>
            <a:off x="16247" y="-459432"/>
            <a:ext cx="4867209" cy="5709783"/>
          </a:xfrm>
          <a:prstGeom prst="rect">
            <a:avLst/>
          </a:prstGeom>
        </p:spPr>
      </p:pic>
      <p:pic>
        <p:nvPicPr>
          <p:cNvPr id="2" name="Picture 1"/>
          <p:cNvPicPr>
            <a:picLocks noChangeAspect="1"/>
          </p:cNvPicPr>
          <p:nvPr/>
        </p:nvPicPr>
        <p:blipFill>
          <a:blip r:embed="rId5"/>
          <a:stretch/>
        </p:blipFill>
        <p:spPr bwMode="auto">
          <a:xfrm>
            <a:off x="10964166" y="168588"/>
            <a:ext cx="1050276" cy="573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9"/>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097170" name="Picture 6"/>
          <p:cNvPicPr>
            <a:picLocks noChangeAspect="1"/>
          </p:cNvPicPr>
          <p:nvPr/>
        </p:nvPicPr>
        <p:blipFill>
          <a:blip r:embed="rId3"/>
          <a:stretch/>
        </p:blipFill>
        <p:spPr bwMode="auto">
          <a:xfrm>
            <a:off x="0" y="0"/>
            <a:ext cx="12192000" cy="6858000"/>
          </a:xfrm>
          <a:prstGeom prst="rect">
            <a:avLst/>
          </a:prstGeom>
        </p:spPr>
      </p:pic>
      <p:pic>
        <p:nvPicPr>
          <p:cNvPr id="2097171" name="Picture 1" descr="C:\Users\kim.tsok-nwok\Downloads\brand you creative group logos\BY Group logo\Brand You Creative Group Logo.pngBrand You Creative Group Logo"/>
          <p:cNvPicPr>
            <a:picLocks noChangeAspect="1"/>
          </p:cNvPicPr>
          <p:nvPr/>
        </p:nvPicPr>
        <p:blipFill>
          <a:blip r:embed="rId4"/>
          <a:srcRect l="90992" r="-1798" b="29930"/>
          <a:stretch/>
        </p:blipFill>
        <p:spPr bwMode="auto">
          <a:xfrm>
            <a:off x="177558" y="281790"/>
            <a:ext cx="932180" cy="878840"/>
          </a:xfrm>
          <a:prstGeom prst="rect">
            <a:avLst/>
          </a:prstGeom>
        </p:spPr>
      </p:pic>
      <p:grpSp>
        <p:nvGrpSpPr>
          <p:cNvPr id="75" name="Group 3"/>
          <p:cNvGrpSpPr/>
          <p:nvPr/>
        </p:nvGrpSpPr>
        <p:grpSpPr bwMode="auto">
          <a:xfrm>
            <a:off x="9719310" y="4313555"/>
            <a:ext cx="2185670" cy="2185670"/>
            <a:chOff x="15758" y="7358"/>
            <a:chExt cx="3442" cy="3442"/>
          </a:xfrm>
        </p:grpSpPr>
        <p:sp>
          <p:nvSpPr>
            <p:cNvPr id="1048676"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77"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1"/>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Rectangle 2"/>
          <p:cNvSpPr/>
          <p:nvPr/>
        </p:nvSpPr>
        <p:spPr bwMode="auto">
          <a:xfrm>
            <a:off x="8616280" y="0"/>
            <a:ext cx="357572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47"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16" name="Rectangle: Rounded Corners 11"/>
          <p:cNvSpPr/>
          <p:nvPr/>
        </p:nvSpPr>
        <p:spPr bwMode="auto">
          <a:xfrm>
            <a:off x="-2999874" y="2180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7" name="Rectangle: Rounded Corners 1"/>
          <p:cNvSpPr/>
          <p:nvPr/>
        </p:nvSpPr>
        <p:spPr bwMode="auto">
          <a:xfrm>
            <a:off x="-2872874" y="2307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8" name="Rectangle: Rounded Corners 14"/>
          <p:cNvSpPr/>
          <p:nvPr/>
        </p:nvSpPr>
        <p:spPr bwMode="auto">
          <a:xfrm>
            <a:off x="13064476" y="1310172"/>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9" name="Rectangle: Rounded Corners 2"/>
          <p:cNvSpPr/>
          <p:nvPr/>
        </p:nvSpPr>
        <p:spPr bwMode="auto">
          <a:xfrm>
            <a:off x="12736095" y="1160630"/>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2" name="Rectangle 19"/>
          <p:cNvSpPr>
            <a:spLocks noChangeArrowheads="1"/>
          </p:cNvSpPr>
          <p:nvPr/>
        </p:nvSpPr>
        <p:spPr bwMode="auto">
          <a:xfrm>
            <a:off x="2177462" y="2596872"/>
            <a:ext cx="7837075" cy="1107996"/>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lvl="0" algn="ctr">
              <a:defRPr/>
            </a:pPr>
            <a:r>
              <a:rPr lang="en-IN" sz="6600" b="1">
                <a:solidFill>
                  <a:srgbClr val="F4313F"/>
                </a:solidFill>
              </a:rPr>
              <a:t>N</a:t>
            </a:r>
            <a:r>
              <a:rPr lang="en-IN" sz="6600" b="1">
                <a:solidFill>
                  <a:schemeClr val="bg1"/>
                </a:solidFill>
              </a:rPr>
              <a:t>ovum</a:t>
            </a:r>
            <a:endParaRPr sz="66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48617"/>
                                        </p:tgtEl>
                                        <p:attrNameLst>
                                          <p:attrName>style.visibility</p:attrName>
                                        </p:attrNameLst>
                                      </p:cBhvr>
                                      <p:to>
                                        <p:strVal val="visible"/>
                                      </p:to>
                                    </p:set>
                                    <p:anim calcmode="lin" valueType="num">
                                      <p:cBhvr additive="base">
                                        <p:cTn id="7" dur="2000" fill="hold"/>
                                        <p:tgtEl>
                                          <p:spTgt spid="1048617"/>
                                        </p:tgtEl>
                                        <p:attrNameLst>
                                          <p:attrName>ppt_x</p:attrName>
                                        </p:attrNameLst>
                                      </p:cBhvr>
                                      <p:tavLst>
                                        <p:tav tm="0">
                                          <p:val>
                                            <p:strVal val="1+#ppt_w/2"/>
                                          </p:val>
                                        </p:tav>
                                        <p:tav tm="100000">
                                          <p:val>
                                            <p:strVal val="#ppt_x"/>
                                          </p:val>
                                        </p:tav>
                                      </p:tavLst>
                                    </p:anim>
                                    <p:anim calcmode="lin" valueType="num">
                                      <p:cBhvr additive="base">
                                        <p:cTn id="8" dur="2000" fill="hold"/>
                                        <p:tgtEl>
                                          <p:spTgt spid="10486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48616"/>
                                        </p:tgtEl>
                                        <p:attrNameLst>
                                          <p:attrName>style.visibility</p:attrName>
                                        </p:attrNameLst>
                                      </p:cBhvr>
                                      <p:to>
                                        <p:strVal val="visible"/>
                                      </p:to>
                                    </p:set>
                                    <p:anim calcmode="lin" valueType="num">
                                      <p:cBhvr additive="base">
                                        <p:cTn id="11" dur="2000" fill="hold"/>
                                        <p:tgtEl>
                                          <p:spTgt spid="1048616"/>
                                        </p:tgtEl>
                                        <p:attrNameLst>
                                          <p:attrName>ppt_x</p:attrName>
                                        </p:attrNameLst>
                                      </p:cBhvr>
                                      <p:tavLst>
                                        <p:tav tm="0">
                                          <p:val>
                                            <p:strVal val="1+#ppt_w/2"/>
                                          </p:val>
                                        </p:tav>
                                        <p:tav tm="100000">
                                          <p:val>
                                            <p:strVal val="#ppt_x"/>
                                          </p:val>
                                        </p:tav>
                                      </p:tavLst>
                                    </p:anim>
                                    <p:anim calcmode="lin" valueType="num">
                                      <p:cBhvr additive="base">
                                        <p:cTn id="12" dur="2000" fill="hold"/>
                                        <p:tgtEl>
                                          <p:spTgt spid="104861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48619"/>
                                        </p:tgtEl>
                                        <p:attrNameLst>
                                          <p:attrName>style.visibility</p:attrName>
                                        </p:attrNameLst>
                                      </p:cBhvr>
                                      <p:to>
                                        <p:strVal val="visible"/>
                                      </p:to>
                                    </p:set>
                                    <p:anim calcmode="lin" valueType="num">
                                      <p:cBhvr additive="base">
                                        <p:cTn id="15" dur="2000" fill="hold"/>
                                        <p:tgtEl>
                                          <p:spTgt spid="1048619"/>
                                        </p:tgtEl>
                                        <p:attrNameLst>
                                          <p:attrName>ppt_x</p:attrName>
                                        </p:attrNameLst>
                                      </p:cBhvr>
                                      <p:tavLst>
                                        <p:tav tm="0">
                                          <p:val>
                                            <p:strVal val="0-#ppt_w/2"/>
                                          </p:val>
                                        </p:tav>
                                        <p:tav tm="100000">
                                          <p:val>
                                            <p:strVal val="#ppt_x"/>
                                          </p:val>
                                        </p:tav>
                                      </p:tavLst>
                                    </p:anim>
                                    <p:anim calcmode="lin" valueType="num">
                                      <p:cBhvr additive="base">
                                        <p:cTn id="16" dur="2000" fill="hold"/>
                                        <p:tgtEl>
                                          <p:spTgt spid="104861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48618"/>
                                        </p:tgtEl>
                                        <p:attrNameLst>
                                          <p:attrName>style.visibility</p:attrName>
                                        </p:attrNameLst>
                                      </p:cBhvr>
                                      <p:to>
                                        <p:strVal val="visible"/>
                                      </p:to>
                                    </p:set>
                                    <p:anim calcmode="lin" valueType="num">
                                      <p:cBhvr additive="base">
                                        <p:cTn id="19" dur="2000" fill="hold"/>
                                        <p:tgtEl>
                                          <p:spTgt spid="1048618"/>
                                        </p:tgtEl>
                                        <p:attrNameLst>
                                          <p:attrName>ppt_x</p:attrName>
                                        </p:attrNameLst>
                                      </p:cBhvr>
                                      <p:tavLst>
                                        <p:tav tm="0">
                                          <p:val>
                                            <p:strVal val="0-#ppt_w/2"/>
                                          </p:val>
                                        </p:tav>
                                        <p:tav tm="100000">
                                          <p:val>
                                            <p:strVal val="#ppt_x"/>
                                          </p:val>
                                        </p:tav>
                                      </p:tavLst>
                                    </p:anim>
                                    <p:anim calcmode="lin" valueType="num">
                                      <p:cBhvr additive="base">
                                        <p:cTn id="20" dur="2000" fill="hold"/>
                                        <p:tgtEl>
                                          <p:spTgt spid="1048618"/>
                                        </p:tgtEl>
                                        <p:attrNameLst>
                                          <p:attrName>ppt_y</p:attrName>
                                        </p:attrNameLst>
                                      </p:cBhvr>
                                      <p:tavLst>
                                        <p:tav tm="0">
                                          <p:val>
                                            <p:strVal val="#ppt_y"/>
                                          </p:val>
                                        </p:tav>
                                        <p:tav tm="100000">
                                          <p:val>
                                            <p:strVal val="#ppt_y"/>
                                          </p:val>
                                        </p:tav>
                                      </p:tavLst>
                                    </p:anim>
                                  </p:childTnLst>
                                </p:cTn>
                              </p:par>
                              <p:par>
                                <p:cTn id="21" presetID="0" presetClass="path" presetSubtype="0" accel="50000" decel="50000" fill="hold" nodeType="withEffect">
                                  <p:stCondLst>
                                    <p:cond delay="0"/>
                                  </p:stCondLst>
                                  <p:childTnLst>
                                    <p:animMotion origin="layout" path="M 0.01055 -0.0206 L -0.1737 -0.025 " pathEditMode="relative" rAng="0" ptsTypes="AA">
                                      <p:cBhvr>
                                        <p:cTn id="22" dur="2000" spd="-100000" fill="hold"/>
                                        <p:tgtEl>
                                          <p:spTgt spid="2097158"/>
                                        </p:tgtEl>
                                        <p:attrNameLst>
                                          <p:attrName>ppt_x</p:attrName>
                                          <p:attrName>ppt_y</p:attrName>
                                        </p:attrNameLst>
                                      </p:cBhvr>
                                      <p:rCtr x="-9206" y="-231"/>
                                    </p:animMotion>
                                  </p:childTnLst>
                                </p:cTn>
                              </p:par>
                              <p:par>
                                <p:cTn id="23" presetID="47"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8633" name="TextBox 4"/>
          <p:cNvSpPr txBox="1"/>
          <p:nvPr/>
        </p:nvSpPr>
        <p:spPr bwMode="auto">
          <a:xfrm>
            <a:off x="919470" y="561582"/>
            <a:ext cx="4975620" cy="1348740"/>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IN" sz="2800" b="1">
                <a:solidFill>
                  <a:srgbClr val="000000"/>
                </a:solidFill>
                <a:latin typeface="Calibri"/>
              </a:rPr>
              <a:t>Elevating </a:t>
            </a:r>
            <a:r>
              <a:rPr lang="en-IN" sz="2800" b="1">
                <a:solidFill>
                  <a:srgbClr val="E62E40"/>
                </a:solidFill>
                <a:latin typeface="Calibri"/>
              </a:rPr>
              <a:t>Novum</a:t>
            </a:r>
            <a:r>
              <a:rPr lang="en-IN" sz="2800" b="1">
                <a:solidFill>
                  <a:srgbClr val="000000"/>
                </a:solidFill>
                <a:latin typeface="Calibri"/>
              </a:rPr>
              <a:t> to Global Recognition Through </a:t>
            </a:r>
            <a:endParaRPr/>
          </a:p>
          <a:p>
            <a:pPr marL="0" marR="0" lvl="0" indent="0" algn="l" defTabSz="914400">
              <a:lnSpc>
                <a:spcPct val="100000"/>
              </a:lnSpc>
              <a:spcBef>
                <a:spcPts val="0"/>
              </a:spcBef>
              <a:spcAft>
                <a:spcPts val="0"/>
              </a:spcAft>
              <a:buClrTx/>
              <a:buSzTx/>
              <a:buFontTx/>
              <a:buNone/>
              <a:defRPr/>
            </a:pPr>
            <a:r>
              <a:rPr lang="en-IN" sz="2800" b="1">
                <a:solidFill>
                  <a:srgbClr val="E62E40"/>
                </a:solidFill>
                <a:latin typeface="Calibri"/>
              </a:rPr>
              <a:t>Strategic Branding</a:t>
            </a:r>
            <a:endParaRPr lang="en-GB" sz="2800" b="1">
              <a:solidFill>
                <a:srgbClr val="E62E40"/>
              </a:solidFill>
              <a:latin typeface="Avenir LT Std 65 Medium"/>
              <a:cs typeface="Arial"/>
            </a:endParaRPr>
          </a:p>
        </p:txBody>
      </p:sp>
      <p:grpSp>
        <p:nvGrpSpPr>
          <p:cNvPr id="52" name="Group 8"/>
          <p:cNvGrpSpPr/>
          <p:nvPr/>
        </p:nvGrpSpPr>
        <p:grpSpPr bwMode="auto">
          <a:xfrm>
            <a:off x="9719310" y="4313555"/>
            <a:ext cx="2185670" cy="2185670"/>
            <a:chOff x="15758" y="7358"/>
            <a:chExt cx="3442" cy="3442"/>
          </a:xfrm>
        </p:grpSpPr>
        <p:sp>
          <p:nvSpPr>
            <p:cNvPr id="1048635"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36"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37" name="TextBox 37"/>
          <p:cNvSpPr txBox="1"/>
          <p:nvPr/>
        </p:nvSpPr>
        <p:spPr bwMode="auto">
          <a:xfrm>
            <a:off x="6221613" y="1253384"/>
            <a:ext cx="5432864" cy="369332"/>
          </a:xfrm>
          <a:prstGeom prst="rect">
            <a:avLst/>
          </a:prstGeom>
          <a:noFill/>
        </p:spPr>
        <p:txBody>
          <a:bodyPr wrap="square" rtlCol="0">
            <a:spAutoFit/>
          </a:bodyPr>
          <a:lstStyle/>
          <a:p>
            <a:pPr>
              <a:defRPr/>
            </a:pPr>
            <a:r>
              <a:rPr lang="en-IN" sz="1800" b="1">
                <a:solidFill>
                  <a:srgbClr val="E62E40"/>
                </a:solidFill>
                <a:latin typeface="Calibri"/>
              </a:rPr>
              <a:t>Statement of the problem</a:t>
            </a:r>
            <a:r>
              <a:rPr lang="en-IN">
                <a:solidFill>
                  <a:srgbClr val="E62E40"/>
                </a:solidFill>
                <a:latin typeface="Aptos Display"/>
              </a:rPr>
              <a:t>………………………</a:t>
            </a:r>
            <a:endParaRPr/>
          </a:p>
        </p:txBody>
      </p:sp>
      <p:sp>
        <p:nvSpPr>
          <p:cNvPr id="1048638" name="TextBox 39"/>
          <p:cNvSpPr txBox="1"/>
          <p:nvPr/>
        </p:nvSpPr>
        <p:spPr bwMode="auto">
          <a:xfrm>
            <a:off x="6224839" y="1588233"/>
            <a:ext cx="5259726" cy="4611519"/>
          </a:xfrm>
          <a:prstGeom prst="rect">
            <a:avLst/>
          </a:prstGeom>
          <a:noFill/>
        </p:spPr>
        <p:txBody>
          <a:bodyPr wrap="square">
            <a:spAutoFit/>
          </a:bodyPr>
          <a:lstStyle/>
          <a:p>
            <a:pPr algn="just">
              <a:spcAft>
                <a:spcPts val="1000"/>
              </a:spcAft>
              <a:defRPr/>
            </a:pPr>
            <a:r>
              <a:rPr lang="en-IN" sz="1400">
                <a:solidFill>
                  <a:srgbClr val="000000"/>
                </a:solidFill>
              </a:rPr>
              <a:t>Novum’s journey as a pioneer in refrigeration was undeniable, but they faced critical challenges that threatened their ability to fully capitalize on their innovations:</a:t>
            </a:r>
            <a:endParaRPr lang="en-IN" sz="1400"/>
          </a:p>
          <a:p>
            <a:pPr marL="450215" indent="-228600" algn="just">
              <a:spcAft>
                <a:spcPts val="1000"/>
              </a:spcAft>
              <a:buFont typeface="Arial"/>
              <a:buChar char="•"/>
              <a:defRPr/>
            </a:pPr>
            <a:r>
              <a:rPr lang="en-IN" sz="1400" b="1">
                <a:solidFill>
                  <a:srgbClr val="000000"/>
                </a:solidFill>
              </a:rPr>
              <a:t>Outdated Brand Perception:</a:t>
            </a:r>
            <a:r>
              <a:rPr lang="en-IN" sz="1400">
                <a:solidFill>
                  <a:srgbClr val="000000"/>
                </a:solidFill>
              </a:rPr>
              <a:t> Novum’s existing branding did not adequately reflect their cutting-edge technology or global aspirations.</a:t>
            </a:r>
            <a:endParaRPr lang="en-IN" sz="1400"/>
          </a:p>
          <a:p>
            <a:pPr marL="450215" indent="-228600" algn="just">
              <a:spcAft>
                <a:spcPts val="1000"/>
              </a:spcAft>
              <a:buFont typeface="Arial"/>
              <a:buChar char="•"/>
              <a:defRPr/>
            </a:pPr>
            <a:r>
              <a:rPr lang="en-IN" sz="1400" b="1">
                <a:solidFill>
                  <a:srgbClr val="000000"/>
                </a:solidFill>
              </a:rPr>
              <a:t>Lack of Cohesion in Product Identity:</a:t>
            </a:r>
            <a:r>
              <a:rPr lang="en-IN" sz="1400">
                <a:solidFill>
                  <a:srgbClr val="000000"/>
                </a:solidFill>
              </a:rPr>
              <a:t> Product names lacked alignment, and trademarks were not globally registered, creating inconsistencies and potential legal vulnerabilities.</a:t>
            </a:r>
            <a:endParaRPr lang="en-IN" sz="1400"/>
          </a:p>
          <a:p>
            <a:pPr marL="450215" indent="-228600" algn="just">
              <a:spcAft>
                <a:spcPts val="1000"/>
              </a:spcAft>
              <a:buFont typeface="Arial"/>
              <a:buChar char="•"/>
              <a:defRPr/>
            </a:pPr>
            <a:r>
              <a:rPr lang="en-IN" sz="1400" b="1">
                <a:solidFill>
                  <a:srgbClr val="000000"/>
                </a:solidFill>
              </a:rPr>
              <a:t>Limited Brand Awareness:</a:t>
            </a:r>
            <a:r>
              <a:rPr lang="en-IN" sz="1400">
                <a:solidFill>
                  <a:srgbClr val="000000"/>
                </a:solidFill>
              </a:rPr>
              <a:t> The market was unaware of the full potential of Novum’s technologies and their impact on sustainability.</a:t>
            </a:r>
            <a:endParaRPr lang="en-IN" sz="1400"/>
          </a:p>
          <a:p>
            <a:pPr marL="450215" indent="-228600" algn="just">
              <a:spcAft>
                <a:spcPts val="1000"/>
              </a:spcAft>
              <a:buFont typeface="Arial"/>
              <a:buChar char="•"/>
              <a:defRPr/>
            </a:pPr>
            <a:r>
              <a:rPr lang="en-IN" sz="1400" b="1">
                <a:solidFill>
                  <a:srgbClr val="000000"/>
                </a:solidFill>
              </a:rPr>
              <a:t>Suboptimal Visual Identity:</a:t>
            </a:r>
            <a:r>
              <a:rPr lang="en-IN" sz="1400">
                <a:solidFill>
                  <a:srgbClr val="000000"/>
                </a:solidFill>
              </a:rPr>
              <a:t> The brand lacked a unified and modern visual representation across products, materials, and platforms.</a:t>
            </a:r>
            <a:endParaRPr lang="en-IN" sz="1400"/>
          </a:p>
          <a:p>
            <a:pPr algn="just">
              <a:spcAft>
                <a:spcPts val="1000"/>
              </a:spcAft>
              <a:defRPr/>
            </a:pPr>
            <a:r>
              <a:rPr lang="en-IN" sz="1400">
                <a:solidFill>
                  <a:srgbClr val="000000"/>
                </a:solidFill>
              </a:rPr>
              <a:t>Novum needed a comprehensive branding solution to bridge the gap between their technological excellence and the perception of their brand in the market.</a:t>
            </a:r>
            <a:endParaRPr lang="en-IN" sz="1400"/>
          </a:p>
        </p:txBody>
      </p:sp>
      <p:pic>
        <p:nvPicPr>
          <p:cNvPr id="2097160" name="Picture 17"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 name="TextBox 5"/>
          <p:cNvSpPr txBox="1"/>
          <p:nvPr/>
        </p:nvSpPr>
        <p:spPr bwMode="auto">
          <a:xfrm>
            <a:off x="911423" y="2057592"/>
            <a:ext cx="4975620" cy="3672800"/>
          </a:xfrm>
          <a:prstGeom prst="rect">
            <a:avLst/>
          </a:prstGeom>
          <a:noFill/>
        </p:spPr>
        <p:txBody>
          <a:bodyPr wrap="square">
            <a:spAutoFit/>
          </a:bodyPr>
          <a:lstStyle/>
          <a:p>
            <a:pPr>
              <a:defRPr/>
            </a:pPr>
            <a:r>
              <a:rPr lang="en-IN" b="1">
                <a:solidFill>
                  <a:srgbClr val="E62E40"/>
                </a:solidFill>
                <a:latin typeface="Calibri"/>
              </a:rPr>
              <a:t>About the Client</a:t>
            </a:r>
            <a:endParaRPr lang="en-IN">
              <a:solidFill>
                <a:srgbClr val="E62E40"/>
              </a:solidFill>
              <a:latin typeface="Aptos Display"/>
            </a:endParaRPr>
          </a:p>
          <a:p>
            <a:pPr algn="just">
              <a:spcAft>
                <a:spcPts val="1000"/>
              </a:spcAft>
              <a:defRPr/>
            </a:pPr>
            <a:r>
              <a:rPr lang="en-IN" sz="1400" b="1">
                <a:solidFill>
                  <a:srgbClr val="000000"/>
                </a:solidFill>
              </a:rPr>
              <a:t>Novum</a:t>
            </a:r>
            <a:r>
              <a:rPr lang="en-IN" sz="1400">
                <a:solidFill>
                  <a:srgbClr val="000000"/>
                </a:solidFill>
              </a:rPr>
              <a:t>, a trailblazer in refrigeration technology, has spent over six decades revolutionizing frozen food retail for leading global retailers. Their commitment to innovation has earned them an enviable reputation and numerous accolades for industry-transforming technologies.</a:t>
            </a:r>
            <a:endParaRPr lang="en-IN" sz="1400"/>
          </a:p>
          <a:p>
            <a:pPr algn="just">
              <a:spcAft>
                <a:spcPts val="1000"/>
              </a:spcAft>
              <a:defRPr/>
            </a:pPr>
            <a:r>
              <a:rPr lang="en-IN" sz="1400">
                <a:solidFill>
                  <a:srgbClr val="000000"/>
                </a:solidFill>
              </a:rPr>
              <a:t>At the heart of their success lies the award-winning </a:t>
            </a:r>
            <a:r>
              <a:rPr lang="en-IN" sz="1400" b="1">
                <a:solidFill>
                  <a:srgbClr val="000000"/>
                </a:solidFill>
              </a:rPr>
              <a:t>LEAP™ Technology</a:t>
            </a:r>
            <a:r>
              <a:rPr lang="en-IN" sz="1400">
                <a:solidFill>
                  <a:srgbClr val="000000"/>
                </a:solidFill>
              </a:rPr>
              <a:t>, a ground-breaking innovation developed at their Dublin labs. This emission-free refrigeration system is poised to reshape the retail landscape, offering future-proof solutions for a sustainable world. However, despite their technical achievements, </a:t>
            </a:r>
            <a:r>
              <a:rPr lang="en-IN" sz="1400" b="1">
                <a:solidFill>
                  <a:srgbClr val="000000"/>
                </a:solidFill>
              </a:rPr>
              <a:t>Novum</a:t>
            </a:r>
            <a:r>
              <a:rPr lang="en-IN" sz="1400">
                <a:solidFill>
                  <a:srgbClr val="000000"/>
                </a:solidFill>
              </a:rPr>
              <a:t> faced a challenge that required a fresh perspective and strategic intervention to align their branding with their ground-breaking technology.</a:t>
            </a:r>
            <a:endParaRPr lang="en-IN" sz="1400"/>
          </a:p>
          <a:p>
            <a:pPr lvl="0">
              <a:defRPr/>
            </a:pPr>
            <a:endParaRPr lang="en-GB" sz="1600" b="1">
              <a:solidFill>
                <a:schemeClr val="bg1"/>
              </a:solidFill>
              <a:latin typeface="Avenir LT Std 65 Medium"/>
            </a:endParaRPr>
          </a:p>
        </p:txBody>
      </p:sp>
      <p:pic>
        <p:nvPicPr>
          <p:cNvPr id="12" name="Picture 2"/>
          <p:cNvPicPr>
            <a:picLocks noChangeAspect="1"/>
          </p:cNvPicPr>
          <p:nvPr/>
        </p:nvPicPr>
        <p:blipFill>
          <a:blip r:embed="rId4"/>
          <a:srcRect l="18038" t="8837" r="9906" b="51263"/>
          <a:stretch/>
        </p:blipFill>
        <p:spPr bwMode="auto">
          <a:xfrm>
            <a:off x="959625" y="5477771"/>
            <a:ext cx="3951476" cy="1230787"/>
          </a:xfrm>
          <a:prstGeom prst="rect">
            <a:avLst/>
          </a:prstGeom>
        </p:spPr>
      </p:pic>
      <p:pic>
        <p:nvPicPr>
          <p:cNvPr id="3" name="Picture 2"/>
          <p:cNvPicPr>
            <a:picLocks noChangeAspect="1"/>
          </p:cNvPicPr>
          <p:nvPr/>
        </p:nvPicPr>
        <p:blipFill>
          <a:blip r:embed="rId5"/>
          <a:srcRect l="19207" t="73359" r="14447"/>
          <a:stretch/>
        </p:blipFill>
        <p:spPr bwMode="auto">
          <a:xfrm>
            <a:off x="10503044" y="0"/>
            <a:ext cx="1688956" cy="5976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0"/>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bwMode="auto">
        <a:xfrm>
          <a:off x="0" y="0"/>
          <a:ext cx="0" cy="0"/>
          <a:chOff x="0" y="0"/>
          <a:chExt cx="0" cy="0"/>
        </a:xfrm>
      </p:grpSpPr>
      <p:pic>
        <p:nvPicPr>
          <p:cNvPr id="2097155" name="Picture 4" descr="A picture containing sunset, road  Description automatically generated"/>
          <p:cNvPicPr>
            <a:picLocks noChangeAspect="1"/>
          </p:cNvPicPr>
          <p:nvPr/>
        </p:nvPicPr>
        <p:blipFill>
          <a:blip r:embed="rId3"/>
          <a:stretch/>
        </p:blipFill>
        <p:spPr bwMode="auto">
          <a:xfrm>
            <a:off x="-205709" y="-219831"/>
            <a:ext cx="12603418" cy="8402278"/>
          </a:xfrm>
          <a:prstGeom prst="rect">
            <a:avLst/>
          </a:prstGeom>
        </p:spPr>
      </p:pic>
      <p:sp>
        <p:nvSpPr>
          <p:cNvPr id="1048597" name="Rectangle 5"/>
          <p:cNvSpPr/>
          <p:nvPr/>
        </p:nvSpPr>
        <p:spPr bwMode="auto">
          <a:xfrm rot="16199998">
            <a:off x="-1281763" y="164425"/>
            <a:ext cx="9111597" cy="7719869"/>
          </a:xfrm>
          <a:prstGeom prst="rect">
            <a:avLst/>
          </a:prstGeom>
          <a:gradFill>
            <a:gsLst>
              <a:gs pos="8000">
                <a:schemeClr val="bg1"/>
              </a:gs>
              <a:gs pos="27000">
                <a:srgbClr val="F2F2F2">
                  <a:alpha val="98000"/>
                </a:srgbClr>
              </a:gs>
              <a:gs pos="33000">
                <a:schemeClr val="bg1">
                  <a:lumMod val="85000"/>
                </a:schemeClr>
              </a:gs>
              <a:gs pos="81000">
                <a:schemeClr val="bg1">
                  <a:lumMod val="95000"/>
                  <a:alpha val="13000"/>
                </a:schemeClr>
              </a:gs>
              <a:gs pos="100000">
                <a:schemeClr val="tx1">
                  <a:lumMod val="95000"/>
                  <a:lumOff val="5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598" name="Text Box 503"/>
          <p:cNvSpPr txBox="1">
            <a:spLocks noChangeArrowheads="1"/>
          </p:cNvSpPr>
          <p:nvPr/>
        </p:nvSpPr>
        <p:spPr bwMode="auto">
          <a:xfrm>
            <a:off x="4964210" y="1262682"/>
            <a:ext cx="1017588" cy="1884363"/>
          </a:xfrm>
          <a:prstGeom prst="rect">
            <a:avLst/>
          </a:prstGeom>
          <a:noFill/>
          <a:ln>
            <a:noFill/>
          </a:ln>
        </p:spPr>
        <p:txBody>
          <a:bodyPr vert="horz" wrap="square" lIns="0" tIns="0" rIns="0" bIns="0" numCol="1" anchor="t" anchorCtr="0" compatLnSpc="1"/>
          <a:lstStyle/>
          <a:p>
            <a:pPr marL="0" marR="0" lvl="0" indent="0" algn="l" defTabSz="914400">
              <a:lnSpc>
                <a:spcPct val="100000"/>
              </a:lnSpc>
              <a:spcBef>
                <a:spcPts val="0"/>
              </a:spcBef>
              <a:spcAft>
                <a:spcPts val="0"/>
              </a:spcAft>
              <a:buClrTx/>
              <a:buSzTx/>
              <a:buFontTx/>
              <a:buNone/>
              <a:defRPr/>
            </a:pPr>
            <a:r>
              <a:rPr lang="en-GB" sz="20000" b="0" i="0" u="none" strike="noStrike" cap="none" spc="0">
                <a:ln>
                  <a:noFill/>
                </a:ln>
                <a:solidFill>
                  <a:srgbClr val="F4313F"/>
                </a:solidFill>
                <a:latin typeface="Arial"/>
                <a:ea typeface="Arial"/>
                <a:cs typeface="Arial"/>
              </a:rPr>
              <a:t>“</a:t>
            </a:r>
            <a:endParaRPr lang="en-GB" sz="20000" b="0" i="0" u="none" strike="noStrike" cap="none" spc="0">
              <a:ln>
                <a:noFill/>
              </a:ln>
              <a:solidFill>
                <a:srgbClr val="F4313F"/>
              </a:solidFill>
              <a:latin typeface="Arial"/>
              <a:cs typeface="Arial"/>
            </a:endParaRPr>
          </a:p>
        </p:txBody>
      </p:sp>
      <p:sp>
        <p:nvSpPr>
          <p:cNvPr id="1048599" name="TextBox 6"/>
          <p:cNvSpPr txBox="1"/>
          <p:nvPr/>
        </p:nvSpPr>
        <p:spPr bwMode="auto">
          <a:xfrm>
            <a:off x="9246745" y="3261342"/>
            <a:ext cx="2320520" cy="33531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1600" b="0" i="0" u="none" strike="noStrike" cap="none" spc="-35">
                <a:ln>
                  <a:noFill/>
                </a:ln>
                <a:solidFill>
                  <a:srgbClr val="FFFFFF"/>
                </a:solidFill>
                <a:latin typeface="Arial"/>
                <a:ea typeface="Arial"/>
                <a:cs typeface="Arial"/>
              </a:rPr>
              <a:t>-Lee </a:t>
            </a:r>
            <a:r>
              <a:rPr lang="en-GB" sz="1600" b="0" i="0" u="none" strike="noStrike" cap="none" spc="-45">
                <a:ln>
                  <a:noFill/>
                </a:ln>
                <a:solidFill>
                  <a:srgbClr val="FFFFFF"/>
                </a:solidFill>
                <a:latin typeface="Arial"/>
                <a:ea typeface="Arial"/>
                <a:cs typeface="Arial"/>
              </a:rPr>
              <a:t>Kavanagh</a:t>
            </a:r>
            <a:endParaRPr lang="en-US" sz="1600" b="0" i="0" u="none" strike="noStrike" cap="none" spc="0">
              <a:ln>
                <a:noFill/>
              </a:ln>
              <a:solidFill>
                <a:prstClr val="black"/>
              </a:solidFill>
              <a:latin typeface="Arial"/>
              <a:cs typeface="Arial"/>
            </a:endParaRPr>
          </a:p>
        </p:txBody>
      </p:sp>
      <p:sp>
        <p:nvSpPr>
          <p:cNvPr id="1048600" name="Rectangle 8"/>
          <p:cNvSpPr>
            <a:spLocks noChangeArrowheads="1"/>
          </p:cNvSpPr>
          <p:nvPr/>
        </p:nvSpPr>
        <p:spPr bwMode="auto">
          <a:xfrm>
            <a:off x="5473003" y="1717825"/>
            <a:ext cx="5833366" cy="1189079"/>
          </a:xfrm>
          <a:prstGeom prst="rect">
            <a:avLst/>
          </a:prstGeom>
          <a:noFill/>
          <a:ln>
            <a:noFill/>
          </a:ln>
          <a:effectLst/>
        </p:spPr>
        <p:txBody>
          <a:bodyPr vert="horz" wrap="square" lIns="91440" tIns="45720" rIns="91440" bIns="45720" numCol="1" anchor="ctr" anchorCtr="0" compatLnSpc="1">
            <a:spAutoFit/>
          </a:bodyPr>
          <a:lstStyle/>
          <a:p>
            <a:pPr marL="0" marR="0" lvl="0" indent="0" algn="ctr" defTabSz="914400">
              <a:lnSpc>
                <a:spcPct val="100000"/>
              </a:lnSpc>
              <a:spcBef>
                <a:spcPts val="0"/>
              </a:spcBef>
              <a:spcAft>
                <a:spcPts val="0"/>
              </a:spcAft>
              <a:buClrTx/>
              <a:buSzTx/>
              <a:buFontTx/>
              <a:buNone/>
              <a:defRPr/>
            </a:pPr>
            <a:r>
              <a:rPr lang="en-GB" sz="3600" b="0" i="0" u="none" strike="noStrike" cap="none" spc="0">
                <a:ln>
                  <a:noFill/>
                </a:ln>
                <a:solidFill>
                  <a:prstClr val="white"/>
                </a:solidFill>
                <a:latin typeface="Arial"/>
                <a:cs typeface="Arial"/>
              </a:rPr>
              <a:t>Transforming</a:t>
            </a:r>
            <a:r>
              <a:rPr lang="en-GB" sz="3600" b="0" i="0" u="none" strike="noStrike" cap="none" spc="0">
                <a:ln>
                  <a:noFill/>
                </a:ln>
                <a:solidFill>
                  <a:srgbClr val="FFFFFF"/>
                </a:solidFill>
                <a:latin typeface="Arial"/>
                <a:cs typeface="Arial"/>
              </a:rPr>
              <a:t> Your Brand</a:t>
            </a:r>
          </a:p>
          <a:p>
            <a:pPr marL="0" marR="0" lvl="0" indent="0" algn="ctr" defTabSz="914400">
              <a:lnSpc>
                <a:spcPct val="100000"/>
              </a:lnSpc>
              <a:spcBef>
                <a:spcPts val="0"/>
              </a:spcBef>
              <a:spcAft>
                <a:spcPts val="0"/>
              </a:spcAft>
              <a:buClrTx/>
              <a:buSzTx/>
              <a:buFontTx/>
              <a:buNone/>
              <a:defRPr/>
            </a:pPr>
            <a:r>
              <a:rPr lang="en-GB" sz="3600" b="0" i="0" u="none" strike="noStrike" cap="none" spc="0">
                <a:ln>
                  <a:noFill/>
                </a:ln>
                <a:solidFill>
                  <a:srgbClr val="FFFFFF"/>
                </a:solidFill>
                <a:latin typeface="Arial"/>
                <a:ea typeface="Arial"/>
                <a:cs typeface="Arial"/>
              </a:rPr>
              <a:t>Building Relationships</a:t>
            </a:r>
            <a:endParaRPr lang="en-GB" sz="2500" b="0" i="0" u="none" strike="noStrike" cap="none" spc="0">
              <a:ln>
                <a:noFill/>
              </a:ln>
              <a:solidFill>
                <a:prstClr val="black"/>
              </a:solidFill>
              <a:latin typeface="Arial"/>
              <a:cs typeface="Arial"/>
            </a:endParaRPr>
          </a:p>
        </p:txBody>
      </p:sp>
      <p:sp>
        <p:nvSpPr>
          <p:cNvPr id="1048601" name="Text Box 503"/>
          <p:cNvSpPr txBox="1">
            <a:spLocks noChangeArrowheads="1"/>
          </p:cNvSpPr>
          <p:nvPr/>
        </p:nvSpPr>
        <p:spPr bwMode="auto">
          <a:xfrm rot="10800000">
            <a:off x="10920535" y="1157278"/>
            <a:ext cx="961180" cy="1989766"/>
          </a:xfrm>
          <a:prstGeom prst="rect">
            <a:avLst/>
          </a:prstGeom>
          <a:noFill/>
          <a:ln>
            <a:noFill/>
          </a:ln>
        </p:spPr>
        <p:txBody>
          <a:bodyPr vert="horz" wrap="square" lIns="0" tIns="0" rIns="0" bIns="0" numCol="1" anchor="t" anchorCtr="0" compatLnSpc="1"/>
          <a:lstStyle/>
          <a:p>
            <a:pPr marL="0" marR="0" lvl="0" indent="0" algn="l" defTabSz="914400">
              <a:lnSpc>
                <a:spcPct val="100000"/>
              </a:lnSpc>
              <a:spcBef>
                <a:spcPts val="0"/>
              </a:spcBef>
              <a:spcAft>
                <a:spcPts val="0"/>
              </a:spcAft>
              <a:buClrTx/>
              <a:buSzTx/>
              <a:buFontTx/>
              <a:buNone/>
              <a:defRPr/>
            </a:pPr>
            <a:r>
              <a:rPr lang="en-GB" sz="20000" b="0" i="0" u="none" strike="noStrike" cap="none" spc="0">
                <a:ln>
                  <a:noFill/>
                </a:ln>
                <a:solidFill>
                  <a:srgbClr val="F4313F"/>
                </a:solidFill>
                <a:latin typeface="Arial"/>
                <a:ea typeface="Arial"/>
                <a:cs typeface="Arial"/>
              </a:rPr>
              <a:t>“</a:t>
            </a:r>
            <a:endParaRPr lang="en-GB" sz="20000" b="0" i="0" u="none" strike="noStrike" cap="none" spc="0">
              <a:ln>
                <a:noFill/>
              </a:ln>
              <a:solidFill>
                <a:srgbClr val="F4313F"/>
              </a:solidFill>
              <a:latin typeface="Arial"/>
              <a:cs typeface="Arial"/>
            </a:endParaRPr>
          </a:p>
        </p:txBody>
      </p:sp>
      <p:pic>
        <p:nvPicPr>
          <p:cNvPr id="2097156" name="Picture 7"/>
          <p:cNvPicPr>
            <a:picLocks noChangeAspect="1"/>
          </p:cNvPicPr>
          <p:nvPr/>
        </p:nvPicPr>
        <p:blipFill>
          <a:blip r:embed="rId4"/>
          <a:stretch/>
        </p:blipFill>
        <p:spPr bwMode="auto">
          <a:xfrm>
            <a:off x="-585902" y="174566"/>
            <a:ext cx="6683434" cy="66834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48598"/>
                                        </p:tgtEl>
                                        <p:attrNameLst>
                                          <p:attrName>style.visibility</p:attrName>
                                        </p:attrNameLst>
                                      </p:cBhvr>
                                      <p:to>
                                        <p:strVal val="visible"/>
                                      </p:to>
                                    </p:set>
                                    <p:anim calcmode="lin" valueType="num">
                                      <p:cBhvr additive="base">
                                        <p:cTn id="7" dur="2000" fill="hold"/>
                                        <p:tgtEl>
                                          <p:spTgt spid="1048598"/>
                                        </p:tgtEl>
                                        <p:attrNameLst>
                                          <p:attrName>ppt_x</p:attrName>
                                        </p:attrNameLst>
                                      </p:cBhvr>
                                      <p:tavLst>
                                        <p:tav tm="0">
                                          <p:val>
                                            <p:strVal val="#ppt_x"/>
                                          </p:val>
                                        </p:tav>
                                        <p:tav tm="100000">
                                          <p:val>
                                            <p:strVal val="#ppt_x"/>
                                          </p:val>
                                        </p:tav>
                                      </p:tavLst>
                                    </p:anim>
                                    <p:anim calcmode="lin" valueType="num">
                                      <p:cBhvr additive="base">
                                        <p:cTn id="8" dur="2000" fill="hold"/>
                                        <p:tgtEl>
                                          <p:spTgt spid="1048598"/>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048601"/>
                                        </p:tgtEl>
                                        <p:attrNameLst>
                                          <p:attrName>style.visibility</p:attrName>
                                        </p:attrNameLst>
                                      </p:cBhvr>
                                      <p:to>
                                        <p:strVal val="visible"/>
                                      </p:to>
                                    </p:set>
                                    <p:anim calcmode="lin" valueType="num">
                                      <p:cBhvr additive="base">
                                        <p:cTn id="11" dur="2000" fill="hold"/>
                                        <p:tgtEl>
                                          <p:spTgt spid="1048601"/>
                                        </p:tgtEl>
                                        <p:attrNameLst>
                                          <p:attrName>ppt_x</p:attrName>
                                        </p:attrNameLst>
                                      </p:cBhvr>
                                      <p:tavLst>
                                        <p:tav tm="0">
                                          <p:val>
                                            <p:strVal val="#ppt_x"/>
                                          </p:val>
                                        </p:tav>
                                        <p:tav tm="100000">
                                          <p:val>
                                            <p:strVal val="#ppt_x"/>
                                          </p:val>
                                        </p:tav>
                                      </p:tavLst>
                                    </p:anim>
                                    <p:anim calcmode="lin" valueType="num">
                                      <p:cBhvr additive="base">
                                        <p:cTn id="12" dur="2000" fill="hold"/>
                                        <p:tgtEl>
                                          <p:spTgt spid="1048601"/>
                                        </p:tgtEl>
                                        <p:attrNameLst>
                                          <p:attrName>ppt_y</p:attrName>
                                        </p:attrNameLst>
                                      </p:cBhvr>
                                      <p:tavLst>
                                        <p:tav tm="0">
                                          <p:val>
                                            <p:strVal val="0-#ppt_h/2"/>
                                          </p:val>
                                        </p:tav>
                                        <p:tav tm="100000">
                                          <p:val>
                                            <p:strVal val="#ppt_y"/>
                                          </p:val>
                                        </p:tav>
                                      </p:tavLst>
                                    </p:anim>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1048599"/>
                                        </p:tgtEl>
                                        <p:attrNameLst>
                                          <p:attrName>style.visibility</p:attrName>
                                        </p:attrNameLst>
                                      </p:cBhvr>
                                      <p:to>
                                        <p:strVal val="visible"/>
                                      </p:to>
                                    </p:set>
                                    <p:animEffect transition="in" filter="fade">
                                      <p:cBhvr>
                                        <p:cTn id="16" dur="2000"/>
                                        <p:tgtEl>
                                          <p:spTgt spid="1048599"/>
                                        </p:tgtEl>
                                      </p:cBhvr>
                                    </p:animEffect>
                                  </p:childTnLst>
                                </p:cTn>
                              </p:par>
                              <p:par>
                                <p:cTn id="17" presetID="2" presetClass="entr" presetSubtype="8" fill="hold" nodeType="withEffect">
                                  <p:stCondLst>
                                    <p:cond delay="0"/>
                                  </p:stCondLst>
                                  <p:childTnLst>
                                    <p:set>
                                      <p:cBhvr>
                                        <p:cTn id="18" dur="1" fill="hold">
                                          <p:stCondLst>
                                            <p:cond delay="0"/>
                                          </p:stCondLst>
                                        </p:cTn>
                                        <p:tgtEl>
                                          <p:spTgt spid="2097156"/>
                                        </p:tgtEl>
                                        <p:attrNameLst>
                                          <p:attrName>style.visibility</p:attrName>
                                        </p:attrNameLst>
                                      </p:cBhvr>
                                      <p:to>
                                        <p:strVal val="visible"/>
                                      </p:to>
                                    </p:set>
                                    <p:anim calcmode="lin" valueType="num">
                                      <p:cBhvr additive="base">
                                        <p:cTn id="19" dur="2000" fill="hold"/>
                                        <p:tgtEl>
                                          <p:spTgt spid="2097156"/>
                                        </p:tgtEl>
                                        <p:attrNameLst>
                                          <p:attrName>ppt_x</p:attrName>
                                        </p:attrNameLst>
                                      </p:cBhvr>
                                      <p:tavLst>
                                        <p:tav tm="0">
                                          <p:val>
                                            <p:strVal val="0-#ppt_w/2"/>
                                          </p:val>
                                        </p:tav>
                                        <p:tav tm="100000">
                                          <p:val>
                                            <p:strVal val="#ppt_x"/>
                                          </p:val>
                                        </p:tav>
                                      </p:tavLst>
                                    </p:anim>
                                    <p:anim calcmode="lin" valueType="num">
                                      <p:cBhvr additive="base">
                                        <p:cTn id="20" dur="2000" fill="hold"/>
                                        <p:tgtEl>
                                          <p:spTgt spid="20971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4" name="Group 8"/>
          <p:cNvGrpSpPr/>
          <p:nvPr/>
        </p:nvGrpSpPr>
        <p:grpSpPr bwMode="auto">
          <a:xfrm>
            <a:off x="9719310" y="4313555"/>
            <a:ext cx="2185670" cy="2185670"/>
            <a:chOff x="15758" y="7358"/>
            <a:chExt cx="3442" cy="3442"/>
          </a:xfrm>
        </p:grpSpPr>
        <p:sp>
          <p:nvSpPr>
            <p:cNvPr id="1048639"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0"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41" name="TextBox 3"/>
          <p:cNvSpPr txBox="1"/>
          <p:nvPr/>
        </p:nvSpPr>
        <p:spPr bwMode="auto">
          <a:xfrm>
            <a:off x="931689" y="626634"/>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Approach &amp; Solution</a:t>
            </a:r>
            <a:endParaRPr/>
          </a:p>
        </p:txBody>
      </p:sp>
      <p:sp>
        <p:nvSpPr>
          <p:cNvPr id="1048642" name="TextBox 14"/>
          <p:cNvSpPr txBox="1"/>
          <p:nvPr/>
        </p:nvSpPr>
        <p:spPr bwMode="auto">
          <a:xfrm>
            <a:off x="931689" y="1160630"/>
            <a:ext cx="5164311" cy="4437112"/>
          </a:xfrm>
          <a:prstGeom prst="rect">
            <a:avLst/>
          </a:prstGeom>
          <a:noFill/>
        </p:spPr>
        <p:txBody>
          <a:bodyPr wrap="square">
            <a:spAutoFit/>
          </a:bodyPr>
          <a:lstStyle/>
          <a:p>
            <a:pPr algn="just">
              <a:spcAft>
                <a:spcPts val="1000"/>
              </a:spcAft>
              <a:defRPr/>
            </a:pPr>
            <a:r>
              <a:rPr lang="en-IN" sz="1400">
                <a:solidFill>
                  <a:srgbClr val="000000"/>
                </a:solidFill>
                <a:latin typeface="Calibri"/>
              </a:rPr>
              <a:t>At </a:t>
            </a:r>
            <a:r>
              <a:rPr lang="en-IN" sz="1400" b="1">
                <a:solidFill>
                  <a:srgbClr val="000000"/>
                </a:solidFill>
                <a:latin typeface="Calibri"/>
              </a:rPr>
              <a:t>BrandYou</a:t>
            </a:r>
            <a:r>
              <a:rPr lang="en-IN" sz="1400">
                <a:solidFill>
                  <a:srgbClr val="000000"/>
                </a:solidFill>
                <a:latin typeface="Calibri"/>
              </a:rPr>
              <a:t>, we recognized that Novum’s story deserved to be told through a cohesive and compelling brand identity. Our approach was holistic, encompassing strategy, creativity, and meticulous execution:</a:t>
            </a:r>
            <a:endParaRPr lang="en-IN" sz="1400"/>
          </a:p>
          <a:p>
            <a:pPr algn="just">
              <a:spcAft>
                <a:spcPts val="1000"/>
              </a:spcAft>
              <a:defRPr/>
            </a:pPr>
            <a:r>
              <a:rPr lang="en-IN" sz="1400" b="1">
                <a:solidFill>
                  <a:srgbClr val="C00000"/>
                </a:solidFill>
                <a:latin typeface="Calibri"/>
              </a:rPr>
              <a:t>     Consultation and Analysis</a:t>
            </a:r>
            <a:endParaRPr lang="en-IN" sz="1400">
              <a:solidFill>
                <a:srgbClr val="C00000"/>
              </a:solidFill>
            </a:endParaRPr>
          </a:p>
          <a:p>
            <a:pPr marL="450215" indent="-228600" algn="just">
              <a:spcAft>
                <a:spcPts val="1000"/>
              </a:spcAft>
              <a:buFont typeface="Arial"/>
              <a:buChar char="•"/>
              <a:defRPr/>
            </a:pPr>
            <a:r>
              <a:rPr lang="en-IN" sz="1400">
                <a:solidFill>
                  <a:srgbClr val="000000"/>
                </a:solidFill>
                <a:latin typeface="Calibri"/>
              </a:rPr>
              <a:t>Conducted in-depth consultations to identify internal and external branding challenges.</a:t>
            </a:r>
            <a:endParaRPr lang="en-IN" sz="1400"/>
          </a:p>
          <a:p>
            <a:pPr marL="450215" indent="-228600" algn="just">
              <a:spcAft>
                <a:spcPts val="1000"/>
              </a:spcAft>
              <a:buFont typeface="Arial"/>
              <a:buChar char="•"/>
              <a:defRPr/>
            </a:pPr>
            <a:r>
              <a:rPr lang="en-IN" sz="1400">
                <a:solidFill>
                  <a:srgbClr val="000000"/>
                </a:solidFill>
                <a:latin typeface="Calibri"/>
              </a:rPr>
              <a:t>Recommended strategies to shift perceptions and align the brand with its innovative edge.</a:t>
            </a:r>
            <a:endParaRPr lang="en-IN" sz="1400"/>
          </a:p>
          <a:p>
            <a:pPr marL="221615" algn="just">
              <a:spcAft>
                <a:spcPts val="1000"/>
              </a:spcAft>
              <a:defRPr/>
            </a:pPr>
            <a:r>
              <a:rPr lang="en-IN" sz="1400" b="1">
                <a:solidFill>
                  <a:srgbClr val="C00000"/>
                </a:solidFill>
                <a:latin typeface="Calibri"/>
              </a:rPr>
              <a:t>Naming and Trademarks</a:t>
            </a:r>
            <a:endParaRPr lang="en-IN" sz="1400">
              <a:solidFill>
                <a:srgbClr val="C00000"/>
              </a:solidFill>
            </a:endParaRPr>
          </a:p>
          <a:p>
            <a:pPr marL="450215" indent="-228600" algn="just">
              <a:spcAft>
                <a:spcPts val="1000"/>
              </a:spcAft>
              <a:buFont typeface="Arial"/>
              <a:buChar char="•"/>
              <a:defRPr/>
            </a:pPr>
            <a:r>
              <a:rPr lang="en-IN" sz="1400">
                <a:solidFill>
                  <a:srgbClr val="000000"/>
                </a:solidFill>
                <a:latin typeface="Calibri"/>
              </a:rPr>
              <a:t>Collaborated with Novum’s team and legal experts to develop a product naming strategy.</a:t>
            </a:r>
            <a:endParaRPr lang="en-IN" sz="1400"/>
          </a:p>
          <a:p>
            <a:pPr marL="450215" indent="-228600" algn="just">
              <a:spcAft>
                <a:spcPts val="1000"/>
              </a:spcAft>
              <a:buFont typeface="Arial"/>
              <a:buChar char="•"/>
              <a:defRPr/>
            </a:pPr>
            <a:r>
              <a:rPr lang="en-IN" sz="1400">
                <a:solidFill>
                  <a:srgbClr val="000000"/>
                </a:solidFill>
                <a:latin typeface="Calibri"/>
              </a:rPr>
              <a:t>Created the name </a:t>
            </a:r>
            <a:r>
              <a:rPr lang="en-IN" sz="1400" b="1">
                <a:solidFill>
                  <a:srgbClr val="000000"/>
                </a:solidFill>
                <a:latin typeface="Calibri"/>
              </a:rPr>
              <a:t>LEAP™</a:t>
            </a:r>
            <a:r>
              <a:rPr lang="en-IN" sz="1400">
                <a:solidFill>
                  <a:srgbClr val="000000"/>
                </a:solidFill>
                <a:latin typeface="Calibri"/>
              </a:rPr>
              <a:t> for their emission-free refrigeration system, symbolizing a leap toward sustainability.</a:t>
            </a:r>
            <a:endParaRPr lang="en-IN" sz="1400"/>
          </a:p>
          <a:p>
            <a:pPr marL="450215" indent="-228600" algn="just">
              <a:spcAft>
                <a:spcPts val="1000"/>
              </a:spcAft>
              <a:buFont typeface="Arial"/>
              <a:buChar char="•"/>
              <a:defRPr/>
            </a:pPr>
            <a:r>
              <a:rPr lang="en-IN" sz="1400">
                <a:solidFill>
                  <a:srgbClr val="000000"/>
                </a:solidFill>
                <a:latin typeface="Calibri"/>
              </a:rPr>
              <a:t>Registered the trademark globally to ensure legal protection and brand consistency.</a:t>
            </a:r>
            <a:endParaRPr lang="en-IN" sz="1400"/>
          </a:p>
        </p:txBody>
      </p:sp>
      <p:pic>
        <p:nvPicPr>
          <p:cNvPr id="2097161"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43" name="TextBox 1"/>
          <p:cNvSpPr txBox="1"/>
          <p:nvPr/>
        </p:nvSpPr>
        <p:spPr bwMode="auto">
          <a:xfrm>
            <a:off x="6430199" y="961499"/>
            <a:ext cx="5164311" cy="5339923"/>
          </a:xfrm>
          <a:prstGeom prst="rect">
            <a:avLst/>
          </a:prstGeom>
          <a:noFill/>
        </p:spPr>
        <p:txBody>
          <a:bodyPr wrap="square">
            <a:spAutoFit/>
          </a:bodyPr>
          <a:lstStyle/>
          <a:p>
            <a:pPr marL="450215" algn="just">
              <a:spcAft>
                <a:spcPts val="1000"/>
              </a:spcAft>
              <a:defRPr/>
            </a:pPr>
            <a:r>
              <a:rPr lang="en-IN" sz="1400" b="1">
                <a:solidFill>
                  <a:srgbClr val="C00000"/>
                </a:solidFill>
                <a:latin typeface="Calibri"/>
              </a:rPr>
              <a:t>Tagline Creation</a:t>
            </a:r>
            <a:endParaRPr lang="en-IN" sz="1400">
              <a:solidFill>
                <a:srgbClr val="C00000"/>
              </a:solidFill>
            </a:endParaRPr>
          </a:p>
          <a:p>
            <a:pPr marL="450215" indent="-228600" algn="just">
              <a:spcAft>
                <a:spcPts val="1000"/>
              </a:spcAft>
              <a:buFont typeface="Arial"/>
              <a:buChar char="•"/>
              <a:defRPr/>
            </a:pPr>
            <a:r>
              <a:rPr lang="en-IN" sz="1400">
                <a:solidFill>
                  <a:srgbClr val="000000"/>
                </a:solidFill>
                <a:latin typeface="Calibri"/>
              </a:rPr>
              <a:t>Coined the tagline: </a:t>
            </a:r>
            <a:r>
              <a:rPr lang="en-IN" sz="1400" b="1">
                <a:solidFill>
                  <a:srgbClr val="000000"/>
                </a:solidFill>
                <a:latin typeface="Calibri"/>
              </a:rPr>
              <a:t>"Preserve and Conserve For The Future"</a:t>
            </a:r>
            <a:r>
              <a:rPr lang="en-IN" sz="1400">
                <a:solidFill>
                  <a:srgbClr val="000000"/>
                </a:solidFill>
                <a:latin typeface="Calibri"/>
              </a:rPr>
              <a:t>, encapsulating Novum’s mission of innovation and sustainability.</a:t>
            </a:r>
            <a:endParaRPr lang="en-IN" sz="1400"/>
          </a:p>
          <a:p>
            <a:pPr marL="450215" algn="just">
              <a:spcAft>
                <a:spcPts val="1000"/>
              </a:spcAft>
              <a:defRPr/>
            </a:pPr>
            <a:r>
              <a:rPr lang="en-IN" sz="1400" b="1">
                <a:solidFill>
                  <a:srgbClr val="C00000"/>
                </a:solidFill>
                <a:latin typeface="Calibri"/>
              </a:rPr>
              <a:t>Visual Identity and Collateral Development</a:t>
            </a:r>
            <a:endParaRPr lang="en-IN" sz="1400">
              <a:solidFill>
                <a:srgbClr val="C00000"/>
              </a:solidFill>
            </a:endParaRPr>
          </a:p>
          <a:p>
            <a:pPr marL="450215" indent="-228600" algn="just">
              <a:spcAft>
                <a:spcPts val="1000"/>
              </a:spcAft>
              <a:buFont typeface="Arial"/>
              <a:buChar char="•"/>
              <a:defRPr/>
            </a:pPr>
            <a:r>
              <a:rPr lang="en-IN" sz="1400">
                <a:solidFill>
                  <a:srgbClr val="000000"/>
                </a:solidFill>
                <a:latin typeface="Calibri"/>
              </a:rPr>
              <a:t>Designed distinctive logos for products, ensuring alignment with the overarching brand identity.</a:t>
            </a:r>
            <a:endParaRPr lang="en-IN" sz="1400"/>
          </a:p>
          <a:p>
            <a:pPr marL="450215" indent="-228600" algn="just">
              <a:spcAft>
                <a:spcPts val="1000"/>
              </a:spcAft>
              <a:buFont typeface="Arial"/>
              <a:buChar char="•"/>
              <a:defRPr/>
            </a:pPr>
            <a:r>
              <a:rPr lang="en-IN" sz="1400">
                <a:solidFill>
                  <a:srgbClr val="000000"/>
                </a:solidFill>
                <a:latin typeface="Calibri"/>
              </a:rPr>
              <a:t>Developed comprehensive brand guidelines to maintain consistency across all platforms and materials.</a:t>
            </a:r>
            <a:endParaRPr lang="en-IN" sz="1400"/>
          </a:p>
          <a:p>
            <a:pPr marL="450215" indent="-228600" algn="just">
              <a:spcAft>
                <a:spcPts val="1000"/>
              </a:spcAft>
              <a:buFont typeface="Arial"/>
              <a:buChar char="•"/>
              <a:defRPr/>
            </a:pPr>
            <a:r>
              <a:rPr lang="en-IN" sz="1400">
                <a:solidFill>
                  <a:srgbClr val="000000"/>
                </a:solidFill>
                <a:latin typeface="Calibri"/>
              </a:rPr>
              <a:t>Created a visually striking company symbol, brochures, and presentation folders to enhance marketing efforts.</a:t>
            </a:r>
            <a:endParaRPr lang="en-IN" sz="1400"/>
          </a:p>
          <a:p>
            <a:pPr marL="450215" algn="just">
              <a:spcAft>
                <a:spcPts val="1000"/>
              </a:spcAft>
              <a:defRPr/>
            </a:pPr>
            <a:r>
              <a:rPr lang="en-IN" sz="1400" b="1">
                <a:solidFill>
                  <a:srgbClr val="C00000"/>
                </a:solidFill>
                <a:latin typeface="Calibri"/>
              </a:rPr>
              <a:t>Vehicle Branding and Website Design</a:t>
            </a:r>
            <a:endParaRPr lang="en-IN" sz="1400">
              <a:solidFill>
                <a:srgbClr val="C00000"/>
              </a:solidFill>
            </a:endParaRPr>
          </a:p>
          <a:p>
            <a:pPr marL="450215" indent="-228600" algn="just">
              <a:spcAft>
                <a:spcPts val="1000"/>
              </a:spcAft>
              <a:buFont typeface="Arial"/>
              <a:buChar char="•"/>
              <a:defRPr/>
            </a:pPr>
            <a:r>
              <a:rPr lang="en-IN" sz="1400">
                <a:solidFill>
                  <a:srgbClr val="000000"/>
                </a:solidFill>
                <a:latin typeface="Calibri"/>
              </a:rPr>
              <a:t>Applied the new brand identity to Novum’s fleet, transforming vehicles into mobile billboards.</a:t>
            </a:r>
            <a:endParaRPr lang="en-IN" sz="1400"/>
          </a:p>
          <a:p>
            <a:pPr marL="450215" indent="-228600" algn="just">
              <a:spcAft>
                <a:spcPts val="1000"/>
              </a:spcAft>
              <a:buFont typeface="Arial"/>
              <a:buChar char="•"/>
              <a:defRPr/>
            </a:pPr>
            <a:r>
              <a:rPr lang="en-IN" sz="1400">
                <a:solidFill>
                  <a:srgbClr val="000000"/>
                </a:solidFill>
                <a:latin typeface="Calibri"/>
              </a:rPr>
              <a:t>Designed a user-centric website with modern UI/UX, showcasing their innovations and services through interactive features.</a:t>
            </a:r>
            <a:endParaRPr lang="en-IN" sz="1400"/>
          </a:p>
          <a:p>
            <a:pPr marL="450215" indent="-228600" algn="just">
              <a:spcAft>
                <a:spcPts val="1000"/>
              </a:spcAft>
              <a:buFont typeface="Arial"/>
              <a:buChar char="•"/>
              <a:defRPr/>
            </a:pPr>
            <a:r>
              <a:rPr lang="en-IN" sz="1400">
                <a:solidFill>
                  <a:srgbClr val="000000"/>
                </a:solidFill>
                <a:latin typeface="Calibri"/>
              </a:rPr>
              <a:t>Delivered three design mock-ups, enabling Novum to select a layout that best represented their vision.</a:t>
            </a:r>
            <a:endParaRPr lang="en-IN" sz="1400"/>
          </a:p>
        </p:txBody>
      </p:sp>
      <p:pic>
        <p:nvPicPr>
          <p:cNvPr id="2" name="Picture 1"/>
          <p:cNvPicPr>
            <a:picLocks noChangeAspect="1"/>
          </p:cNvPicPr>
          <p:nvPr/>
        </p:nvPicPr>
        <p:blipFill>
          <a:blip r:embed="rId4"/>
          <a:srcRect l="19207" t="73359" r="14447"/>
          <a:stretch/>
        </p:blipFill>
        <p:spPr bwMode="auto">
          <a:xfrm>
            <a:off x="10503044" y="0"/>
            <a:ext cx="1688956" cy="5976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1"/>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6" name="Group 8"/>
          <p:cNvGrpSpPr/>
          <p:nvPr/>
        </p:nvGrpSpPr>
        <p:grpSpPr bwMode="auto">
          <a:xfrm>
            <a:off x="9719310" y="4313555"/>
            <a:ext cx="2185670" cy="2185670"/>
            <a:chOff x="15758" y="7358"/>
            <a:chExt cx="3442" cy="3442"/>
          </a:xfrm>
        </p:grpSpPr>
        <p:sp>
          <p:nvSpPr>
            <p:cNvPr id="104864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46" name="TextBox 3"/>
          <p:cNvSpPr txBox="1"/>
          <p:nvPr/>
        </p:nvSpPr>
        <p:spPr bwMode="auto">
          <a:xfrm>
            <a:off x="1044825" y="364969"/>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Achievements and Results.</a:t>
            </a:r>
            <a:endParaRPr/>
          </a:p>
        </p:txBody>
      </p:sp>
      <p:sp>
        <p:nvSpPr>
          <p:cNvPr id="1048647" name="TextBox 14"/>
          <p:cNvSpPr txBox="1"/>
          <p:nvPr/>
        </p:nvSpPr>
        <p:spPr bwMode="auto">
          <a:xfrm>
            <a:off x="1044825" y="977991"/>
            <a:ext cx="7677262" cy="5476241"/>
          </a:xfrm>
          <a:prstGeom prst="rect">
            <a:avLst/>
          </a:prstGeom>
          <a:noFill/>
        </p:spPr>
        <p:txBody>
          <a:bodyPr wrap="square">
            <a:spAutoFit/>
          </a:bodyPr>
          <a:lstStyle/>
          <a:p>
            <a:pPr algn="just">
              <a:spcAft>
                <a:spcPts val="1000"/>
              </a:spcAft>
              <a:defRPr/>
            </a:pPr>
            <a:r>
              <a:rPr lang="en-IN" sz="1400">
                <a:solidFill>
                  <a:srgbClr val="000000"/>
                </a:solidFill>
              </a:rPr>
              <a:t>Our partnership with Novum resulted in a transformative journey that repositioned the brand as an industry leader and innovation powerhouse:</a:t>
            </a:r>
            <a:endParaRPr lang="en-IN" sz="1400"/>
          </a:p>
          <a:p>
            <a:pPr marL="450215" algn="just">
              <a:spcAft>
                <a:spcPts val="1000"/>
              </a:spcAft>
              <a:defRPr/>
            </a:pPr>
            <a:r>
              <a:rPr lang="en-IN" sz="1400" b="1">
                <a:solidFill>
                  <a:srgbClr val="C00000"/>
                </a:solidFill>
              </a:rPr>
              <a:t>Enhanced Brand Perception</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Novum’s new identity positioned them as a global leader in sustainable refrigeration technology.</a:t>
            </a:r>
            <a:endParaRPr lang="en-IN" sz="1400"/>
          </a:p>
          <a:p>
            <a:pPr marL="450215" indent="-228600" algn="just">
              <a:spcAft>
                <a:spcPts val="1000"/>
              </a:spcAft>
              <a:buFont typeface="Arial"/>
              <a:buChar char="•"/>
              <a:defRPr/>
            </a:pPr>
            <a:r>
              <a:rPr lang="en-IN" sz="1400">
                <a:solidFill>
                  <a:srgbClr val="000000"/>
                </a:solidFill>
              </a:rPr>
              <a:t>The </a:t>
            </a:r>
            <a:r>
              <a:rPr lang="en-IN" sz="1400" b="1">
                <a:solidFill>
                  <a:srgbClr val="000000"/>
                </a:solidFill>
              </a:rPr>
              <a:t>LEAP™</a:t>
            </a:r>
            <a:r>
              <a:rPr lang="en-IN" sz="1400">
                <a:solidFill>
                  <a:srgbClr val="000000"/>
                </a:solidFill>
              </a:rPr>
              <a:t> brand became synonymous with innovation, sustainability, and future-proofing, resonating strongly with their audience.</a:t>
            </a:r>
            <a:endParaRPr lang="en-IN" sz="1400"/>
          </a:p>
          <a:p>
            <a:pPr marL="450215" algn="just">
              <a:spcAft>
                <a:spcPts val="1000"/>
              </a:spcAft>
              <a:defRPr/>
            </a:pPr>
            <a:r>
              <a:rPr lang="en-IN" sz="1400" b="1">
                <a:solidFill>
                  <a:srgbClr val="C00000"/>
                </a:solidFill>
              </a:rPr>
              <a:t>Unified Product Identity</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Alignment across product names and visuals created a cohesive brand story.</a:t>
            </a:r>
            <a:endParaRPr lang="en-IN" sz="1400"/>
          </a:p>
          <a:p>
            <a:pPr marL="450215" indent="-228600" algn="just">
              <a:spcAft>
                <a:spcPts val="1000"/>
              </a:spcAft>
              <a:buFont typeface="Arial"/>
              <a:buChar char="•"/>
              <a:defRPr/>
            </a:pPr>
            <a:r>
              <a:rPr lang="en-IN" sz="1400">
                <a:solidFill>
                  <a:srgbClr val="000000"/>
                </a:solidFill>
              </a:rPr>
              <a:t>Global trademark registration safeguarded the brand’s intellectual property.</a:t>
            </a:r>
            <a:endParaRPr lang="en-IN" sz="1400"/>
          </a:p>
          <a:p>
            <a:pPr marL="450215" algn="just">
              <a:spcAft>
                <a:spcPts val="1000"/>
              </a:spcAft>
              <a:defRPr/>
            </a:pPr>
            <a:r>
              <a:rPr lang="en-IN" sz="1400" b="1">
                <a:solidFill>
                  <a:srgbClr val="C00000"/>
                </a:solidFill>
              </a:rPr>
              <a:t>Increased Market Awareness</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The tagline and modern visual identity elevated Novum’s presence in the global market.</a:t>
            </a:r>
            <a:endParaRPr lang="en-IN" sz="1400"/>
          </a:p>
          <a:p>
            <a:pPr marL="450215" indent="-228600" algn="just">
              <a:spcAft>
                <a:spcPts val="1000"/>
              </a:spcAft>
              <a:buFont typeface="Arial"/>
              <a:buChar char="•"/>
              <a:defRPr/>
            </a:pPr>
            <a:r>
              <a:rPr lang="en-IN" sz="1400">
                <a:solidFill>
                  <a:srgbClr val="000000"/>
                </a:solidFill>
              </a:rPr>
              <a:t>Brochures, presentations, and vehicle branding extended their reach, creating consistent touchpoints for customers and partners.</a:t>
            </a:r>
            <a:endParaRPr lang="en-IN" sz="1400"/>
          </a:p>
          <a:p>
            <a:pPr marL="450215" algn="just">
              <a:spcAft>
                <a:spcPts val="1000"/>
              </a:spcAft>
              <a:defRPr/>
            </a:pPr>
            <a:r>
              <a:rPr lang="en-IN" sz="1400" b="1">
                <a:solidFill>
                  <a:srgbClr val="C00000"/>
                </a:solidFill>
              </a:rPr>
              <a:t>Digital Transformation</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The redesigned website showcased Novum’s achievements and capabilities, providing a seamless experience for visitors.</a:t>
            </a:r>
            <a:endParaRPr lang="en-IN" sz="1400"/>
          </a:p>
          <a:p>
            <a:pPr marL="450215" indent="-228600" algn="just">
              <a:spcAft>
                <a:spcPts val="1000"/>
              </a:spcAft>
              <a:buFont typeface="Arial"/>
              <a:buChar char="•"/>
              <a:defRPr/>
            </a:pPr>
            <a:r>
              <a:rPr lang="en-IN" sz="1400">
                <a:solidFill>
                  <a:srgbClr val="000000"/>
                </a:solidFill>
              </a:rPr>
              <a:t>The intuitive UI/UX drove higher engagement and inquiries, strengthening Novum’s online footprint.</a:t>
            </a:r>
            <a:endParaRPr lang="en-IN" sz="1400"/>
          </a:p>
        </p:txBody>
      </p:sp>
      <p:pic>
        <p:nvPicPr>
          <p:cNvPr id="2097162"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2" name="Picture 1"/>
          <p:cNvPicPr>
            <a:picLocks noChangeAspect="1"/>
          </p:cNvPicPr>
          <p:nvPr/>
        </p:nvPicPr>
        <p:blipFill>
          <a:blip r:embed="rId4"/>
          <a:srcRect l="19207" t="73359" r="14447"/>
          <a:stretch/>
        </p:blipFill>
        <p:spPr bwMode="auto">
          <a:xfrm>
            <a:off x="10503044" y="0"/>
            <a:ext cx="1688956" cy="5976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2"/>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8" name="Group 8"/>
          <p:cNvGrpSpPr/>
          <p:nvPr/>
        </p:nvGrpSpPr>
        <p:grpSpPr bwMode="auto">
          <a:xfrm>
            <a:off x="9719310" y="4313555"/>
            <a:ext cx="2185670" cy="2185670"/>
            <a:chOff x="15758" y="7358"/>
            <a:chExt cx="3442" cy="3442"/>
          </a:xfrm>
        </p:grpSpPr>
        <p:sp>
          <p:nvSpPr>
            <p:cNvPr id="1048648"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9"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50" name="TextBox 3"/>
          <p:cNvSpPr txBox="1"/>
          <p:nvPr/>
        </p:nvSpPr>
        <p:spPr bwMode="auto">
          <a:xfrm>
            <a:off x="1044825" y="721210"/>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Commitment</a:t>
            </a:r>
            <a:endParaRPr/>
          </a:p>
        </p:txBody>
      </p:sp>
      <p:sp>
        <p:nvSpPr>
          <p:cNvPr id="1048651" name="TextBox 14"/>
          <p:cNvSpPr txBox="1"/>
          <p:nvPr/>
        </p:nvSpPr>
        <p:spPr bwMode="auto">
          <a:xfrm>
            <a:off x="1044825" y="1243809"/>
            <a:ext cx="7677262" cy="2934137"/>
          </a:xfrm>
          <a:prstGeom prst="rect">
            <a:avLst/>
          </a:prstGeom>
          <a:noFill/>
        </p:spPr>
        <p:txBody>
          <a:bodyPr wrap="square">
            <a:spAutoFit/>
          </a:bodyPr>
          <a:lstStyle/>
          <a:p>
            <a:pPr algn="just">
              <a:spcAft>
                <a:spcPts val="1000"/>
              </a:spcAft>
              <a:defRPr/>
            </a:pPr>
            <a:r>
              <a:rPr lang="en-IN" sz="1400">
                <a:solidFill>
                  <a:srgbClr val="000000"/>
                </a:solidFill>
              </a:rPr>
              <a:t>Novum’s transformation exemplifies how a strategic and thoughtful approach to branding can unlock a company’s true potential. By bridging the gap between their groundbreaking innovations and market perception, Novum has emerged as a global leader, not just in refrigeration technology but in sustainability and forward-thinking solutions for the retail industry.</a:t>
            </a:r>
            <a:endParaRPr lang="en-IN" sz="1400"/>
          </a:p>
          <a:p>
            <a:pPr algn="just">
              <a:spcAft>
                <a:spcPts val="1000"/>
              </a:spcAft>
              <a:defRPr/>
            </a:pPr>
            <a:r>
              <a:rPr lang="en-IN" sz="1400">
                <a:solidFill>
                  <a:srgbClr val="000000"/>
                </a:solidFill>
              </a:rPr>
              <a:t>This journey is more than a story of visual and functional rebranding; it’s a demonstration to the power of aligning a company’s identity with its core mission. The LEAP™ brand now embodies innovation, progress, and a commitment to a sustainable future, resonating deeply with customers and partners worldwide.</a:t>
            </a:r>
            <a:endParaRPr lang="en-IN" sz="1400"/>
          </a:p>
          <a:p>
            <a:pPr algn="just">
              <a:spcAft>
                <a:spcPts val="1000"/>
              </a:spcAft>
              <a:defRPr/>
            </a:pPr>
            <a:r>
              <a:rPr lang="en-IN" sz="1400">
                <a:solidFill>
                  <a:srgbClr val="000000"/>
                </a:solidFill>
              </a:rPr>
              <a:t>For businesses striving to modernize their identity, connect with their audience, and achieve measurable results, BrandYou Creativity Agency provides the expertise, creativity, and dedication to make that vision a reality. Let’s work together to shape your brand’s story and create an enduring impact in your industry.</a:t>
            </a:r>
            <a:endParaRPr lang="en-IN" sz="1400"/>
          </a:p>
        </p:txBody>
      </p:sp>
      <p:sp>
        <p:nvSpPr>
          <p:cNvPr id="1048652" name="TextBox 15"/>
          <p:cNvSpPr txBox="1"/>
          <p:nvPr/>
        </p:nvSpPr>
        <p:spPr bwMode="auto">
          <a:xfrm>
            <a:off x="7981939" y="4887090"/>
            <a:ext cx="3654204" cy="1518364"/>
          </a:xfrm>
          <a:prstGeom prst="rect">
            <a:avLst/>
          </a:prstGeom>
          <a:noFill/>
        </p:spPr>
        <p:txBody>
          <a:bodyPr wrap="square">
            <a:spAutoFit/>
          </a:bodyPr>
          <a:lstStyle/>
          <a:p>
            <a:pPr algn="r">
              <a:spcAft>
                <a:spcPts val="800"/>
              </a:spcAft>
              <a:defRPr/>
            </a:pPr>
            <a:r>
              <a:rPr lang="en-IN" sz="1400">
                <a:solidFill>
                  <a:schemeClr val="bg1"/>
                </a:solidFill>
                <a:latin typeface="Aptos"/>
              </a:rPr>
              <a:t>This remarkable transformation is a testament to our dedication and expertise. Partnering with us opens doors to similar transformative journeys for brands seeking to thrive in today’s dynamic market landscape.</a:t>
            </a:r>
            <a:endParaRPr/>
          </a:p>
          <a:p>
            <a:pPr marL="0" marR="0" lvl="0" indent="0" algn="r"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pic>
        <p:nvPicPr>
          <p:cNvPr id="2097163"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10" name="Picture 9"/>
          <p:cNvPicPr>
            <a:picLocks noChangeAspect="1"/>
          </p:cNvPicPr>
          <p:nvPr/>
        </p:nvPicPr>
        <p:blipFill>
          <a:blip r:embed="rId4"/>
          <a:stretch/>
        </p:blipFill>
        <p:spPr bwMode="auto">
          <a:xfrm>
            <a:off x="16247" y="-459432"/>
            <a:ext cx="4867209" cy="5709783"/>
          </a:xfrm>
          <a:prstGeom prst="rect">
            <a:avLst/>
          </a:prstGeom>
        </p:spPr>
      </p:pic>
      <p:pic>
        <p:nvPicPr>
          <p:cNvPr id="2" name="Picture 1"/>
          <p:cNvPicPr>
            <a:picLocks noChangeAspect="1"/>
          </p:cNvPicPr>
          <p:nvPr/>
        </p:nvPicPr>
        <p:blipFill>
          <a:blip r:embed="rId5"/>
          <a:srcRect l="19207" t="73359" r="14447"/>
          <a:stretch/>
        </p:blipFill>
        <p:spPr bwMode="auto">
          <a:xfrm>
            <a:off x="10503044" y="0"/>
            <a:ext cx="1688956" cy="5976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3"/>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097164" name="Picture 2"/>
          <p:cNvPicPr>
            <a:picLocks noChangeAspect="1"/>
          </p:cNvPicPr>
          <p:nvPr/>
        </p:nvPicPr>
        <p:blipFill>
          <a:blip r:embed="rId3"/>
          <a:stretch/>
        </p:blipFill>
        <p:spPr bwMode="auto">
          <a:xfrm>
            <a:off x="0" y="-281790"/>
            <a:ext cx="12192000" cy="6858000"/>
          </a:xfrm>
          <a:prstGeom prst="rect">
            <a:avLst/>
          </a:prstGeom>
        </p:spPr>
      </p:pic>
      <p:pic>
        <p:nvPicPr>
          <p:cNvPr id="2097165" name="Picture 1" descr="C:\Users\kim.tsok-nwok\Downloads\brand you creative group logos\BY Group logo\Brand You Creative Group Logo.pngBrand You Creative Group Logo"/>
          <p:cNvPicPr>
            <a:picLocks noChangeAspect="1"/>
          </p:cNvPicPr>
          <p:nvPr/>
        </p:nvPicPr>
        <p:blipFill>
          <a:blip r:embed="rId4"/>
          <a:srcRect l="90992" r="-1798" b="29930"/>
          <a:stretch/>
        </p:blipFill>
        <p:spPr bwMode="auto">
          <a:xfrm>
            <a:off x="177558" y="281790"/>
            <a:ext cx="932180" cy="878840"/>
          </a:xfrm>
          <a:prstGeom prst="rect">
            <a:avLst/>
          </a:prstGeom>
        </p:spPr>
      </p:pic>
      <p:grpSp>
        <p:nvGrpSpPr>
          <p:cNvPr id="60" name="Group 3"/>
          <p:cNvGrpSpPr/>
          <p:nvPr/>
        </p:nvGrpSpPr>
        <p:grpSpPr bwMode="auto">
          <a:xfrm>
            <a:off x="9719310" y="4313555"/>
            <a:ext cx="2185670" cy="2185670"/>
            <a:chOff x="15758" y="7358"/>
            <a:chExt cx="3442" cy="3442"/>
          </a:xfrm>
        </p:grpSpPr>
        <p:sp>
          <p:nvSpPr>
            <p:cNvPr id="1048653"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54"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5"/>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Rectangle 2"/>
          <p:cNvSpPr/>
          <p:nvPr/>
        </p:nvSpPr>
        <p:spPr bwMode="auto">
          <a:xfrm>
            <a:off x="8616280" y="0"/>
            <a:ext cx="357572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47"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16" name="Rectangle: Rounded Corners 11"/>
          <p:cNvSpPr/>
          <p:nvPr/>
        </p:nvSpPr>
        <p:spPr bwMode="auto">
          <a:xfrm>
            <a:off x="-2999874" y="2180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7" name="Rectangle: Rounded Corners 1"/>
          <p:cNvSpPr/>
          <p:nvPr/>
        </p:nvSpPr>
        <p:spPr bwMode="auto">
          <a:xfrm>
            <a:off x="-2872874" y="2307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8" name="Rectangle: Rounded Corners 14"/>
          <p:cNvSpPr/>
          <p:nvPr/>
        </p:nvSpPr>
        <p:spPr bwMode="auto">
          <a:xfrm>
            <a:off x="13064476" y="1310172"/>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9" name="Rectangle: Rounded Corners 2"/>
          <p:cNvSpPr/>
          <p:nvPr/>
        </p:nvSpPr>
        <p:spPr bwMode="auto">
          <a:xfrm>
            <a:off x="12736095" y="1160630"/>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2" name="Rectangle 19"/>
          <p:cNvSpPr>
            <a:spLocks noChangeArrowheads="1"/>
          </p:cNvSpPr>
          <p:nvPr/>
        </p:nvSpPr>
        <p:spPr bwMode="auto">
          <a:xfrm>
            <a:off x="2416110" y="2122319"/>
            <a:ext cx="7837075" cy="2123658"/>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lvl="0" algn="ctr">
              <a:defRPr/>
            </a:pPr>
            <a:r>
              <a:rPr lang="en-IN" sz="6600" b="1">
                <a:solidFill>
                  <a:srgbClr val="E62E40"/>
                </a:solidFill>
              </a:rPr>
              <a:t>Magee </a:t>
            </a:r>
            <a:r>
              <a:rPr lang="en-IN" sz="6600" b="1">
                <a:solidFill>
                  <a:schemeClr val="bg1"/>
                </a:solidFill>
              </a:rPr>
              <a:t>Conservation &amp; Restoration</a:t>
            </a:r>
            <a:endParaRPr sz="66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48617"/>
                                        </p:tgtEl>
                                        <p:attrNameLst>
                                          <p:attrName>style.visibility</p:attrName>
                                        </p:attrNameLst>
                                      </p:cBhvr>
                                      <p:to>
                                        <p:strVal val="visible"/>
                                      </p:to>
                                    </p:set>
                                    <p:anim calcmode="lin" valueType="num">
                                      <p:cBhvr additive="base">
                                        <p:cTn id="7" dur="2000" fill="hold"/>
                                        <p:tgtEl>
                                          <p:spTgt spid="1048617"/>
                                        </p:tgtEl>
                                        <p:attrNameLst>
                                          <p:attrName>ppt_x</p:attrName>
                                        </p:attrNameLst>
                                      </p:cBhvr>
                                      <p:tavLst>
                                        <p:tav tm="0">
                                          <p:val>
                                            <p:strVal val="1+#ppt_w/2"/>
                                          </p:val>
                                        </p:tav>
                                        <p:tav tm="100000">
                                          <p:val>
                                            <p:strVal val="#ppt_x"/>
                                          </p:val>
                                        </p:tav>
                                      </p:tavLst>
                                    </p:anim>
                                    <p:anim calcmode="lin" valueType="num">
                                      <p:cBhvr additive="base">
                                        <p:cTn id="8" dur="2000" fill="hold"/>
                                        <p:tgtEl>
                                          <p:spTgt spid="10486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48616"/>
                                        </p:tgtEl>
                                        <p:attrNameLst>
                                          <p:attrName>style.visibility</p:attrName>
                                        </p:attrNameLst>
                                      </p:cBhvr>
                                      <p:to>
                                        <p:strVal val="visible"/>
                                      </p:to>
                                    </p:set>
                                    <p:anim calcmode="lin" valueType="num">
                                      <p:cBhvr additive="base">
                                        <p:cTn id="11" dur="2000" fill="hold"/>
                                        <p:tgtEl>
                                          <p:spTgt spid="1048616"/>
                                        </p:tgtEl>
                                        <p:attrNameLst>
                                          <p:attrName>ppt_x</p:attrName>
                                        </p:attrNameLst>
                                      </p:cBhvr>
                                      <p:tavLst>
                                        <p:tav tm="0">
                                          <p:val>
                                            <p:strVal val="1+#ppt_w/2"/>
                                          </p:val>
                                        </p:tav>
                                        <p:tav tm="100000">
                                          <p:val>
                                            <p:strVal val="#ppt_x"/>
                                          </p:val>
                                        </p:tav>
                                      </p:tavLst>
                                    </p:anim>
                                    <p:anim calcmode="lin" valueType="num">
                                      <p:cBhvr additive="base">
                                        <p:cTn id="12" dur="2000" fill="hold"/>
                                        <p:tgtEl>
                                          <p:spTgt spid="104861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48619"/>
                                        </p:tgtEl>
                                        <p:attrNameLst>
                                          <p:attrName>style.visibility</p:attrName>
                                        </p:attrNameLst>
                                      </p:cBhvr>
                                      <p:to>
                                        <p:strVal val="visible"/>
                                      </p:to>
                                    </p:set>
                                    <p:anim calcmode="lin" valueType="num">
                                      <p:cBhvr additive="base">
                                        <p:cTn id="15" dur="2000" fill="hold"/>
                                        <p:tgtEl>
                                          <p:spTgt spid="1048619"/>
                                        </p:tgtEl>
                                        <p:attrNameLst>
                                          <p:attrName>ppt_x</p:attrName>
                                        </p:attrNameLst>
                                      </p:cBhvr>
                                      <p:tavLst>
                                        <p:tav tm="0">
                                          <p:val>
                                            <p:strVal val="0-#ppt_w/2"/>
                                          </p:val>
                                        </p:tav>
                                        <p:tav tm="100000">
                                          <p:val>
                                            <p:strVal val="#ppt_x"/>
                                          </p:val>
                                        </p:tav>
                                      </p:tavLst>
                                    </p:anim>
                                    <p:anim calcmode="lin" valueType="num">
                                      <p:cBhvr additive="base">
                                        <p:cTn id="16" dur="2000" fill="hold"/>
                                        <p:tgtEl>
                                          <p:spTgt spid="104861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48618"/>
                                        </p:tgtEl>
                                        <p:attrNameLst>
                                          <p:attrName>style.visibility</p:attrName>
                                        </p:attrNameLst>
                                      </p:cBhvr>
                                      <p:to>
                                        <p:strVal val="visible"/>
                                      </p:to>
                                    </p:set>
                                    <p:anim calcmode="lin" valueType="num">
                                      <p:cBhvr additive="base">
                                        <p:cTn id="19" dur="2000" fill="hold"/>
                                        <p:tgtEl>
                                          <p:spTgt spid="1048618"/>
                                        </p:tgtEl>
                                        <p:attrNameLst>
                                          <p:attrName>ppt_x</p:attrName>
                                        </p:attrNameLst>
                                      </p:cBhvr>
                                      <p:tavLst>
                                        <p:tav tm="0">
                                          <p:val>
                                            <p:strVal val="0-#ppt_w/2"/>
                                          </p:val>
                                        </p:tav>
                                        <p:tav tm="100000">
                                          <p:val>
                                            <p:strVal val="#ppt_x"/>
                                          </p:val>
                                        </p:tav>
                                      </p:tavLst>
                                    </p:anim>
                                    <p:anim calcmode="lin" valueType="num">
                                      <p:cBhvr additive="base">
                                        <p:cTn id="20" dur="2000" fill="hold"/>
                                        <p:tgtEl>
                                          <p:spTgt spid="1048618"/>
                                        </p:tgtEl>
                                        <p:attrNameLst>
                                          <p:attrName>ppt_y</p:attrName>
                                        </p:attrNameLst>
                                      </p:cBhvr>
                                      <p:tavLst>
                                        <p:tav tm="0">
                                          <p:val>
                                            <p:strVal val="#ppt_y"/>
                                          </p:val>
                                        </p:tav>
                                        <p:tav tm="100000">
                                          <p:val>
                                            <p:strVal val="#ppt_y"/>
                                          </p:val>
                                        </p:tav>
                                      </p:tavLst>
                                    </p:anim>
                                  </p:childTnLst>
                                </p:cTn>
                              </p:par>
                              <p:par>
                                <p:cTn id="21" presetID="0" presetClass="path" presetSubtype="0" accel="50000" decel="50000" fill="hold" nodeType="withEffect">
                                  <p:stCondLst>
                                    <p:cond delay="0"/>
                                  </p:stCondLst>
                                  <p:childTnLst>
                                    <p:animMotion origin="layout" path="M 0.01055 -0.0206 L -0.1737 -0.025 " pathEditMode="relative" rAng="0" ptsTypes="AA">
                                      <p:cBhvr>
                                        <p:cTn id="22" dur="2000" spd="-100000" fill="hold"/>
                                        <p:tgtEl>
                                          <p:spTgt spid="2097158"/>
                                        </p:tgtEl>
                                        <p:attrNameLst>
                                          <p:attrName>ppt_x</p:attrName>
                                          <p:attrName>ppt_y</p:attrName>
                                        </p:attrNameLst>
                                      </p:cBhvr>
                                      <p:rCtr x="-9206" y="-231"/>
                                    </p:animMotion>
                                  </p:childTnLst>
                                </p:cTn>
                              </p:par>
                              <p:par>
                                <p:cTn id="23" presetID="47"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62" name="Group 8"/>
          <p:cNvGrpSpPr/>
          <p:nvPr/>
        </p:nvGrpSpPr>
        <p:grpSpPr bwMode="auto">
          <a:xfrm>
            <a:off x="9719310" y="4313555"/>
            <a:ext cx="2185670" cy="2185670"/>
            <a:chOff x="15758" y="7358"/>
            <a:chExt cx="3442" cy="3442"/>
          </a:xfrm>
        </p:grpSpPr>
        <p:sp>
          <p:nvSpPr>
            <p:cNvPr id="1048657"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58"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59" name="TextBox 37"/>
          <p:cNvSpPr txBox="1"/>
          <p:nvPr/>
        </p:nvSpPr>
        <p:spPr bwMode="auto">
          <a:xfrm>
            <a:off x="6242427" y="1253084"/>
            <a:ext cx="5432864" cy="369332"/>
          </a:xfrm>
          <a:prstGeom prst="rect">
            <a:avLst/>
          </a:prstGeom>
          <a:noFill/>
        </p:spPr>
        <p:txBody>
          <a:bodyPr wrap="square" rtlCol="0">
            <a:spAutoFit/>
          </a:bodyPr>
          <a:lstStyle/>
          <a:p>
            <a:pPr>
              <a:defRPr/>
            </a:pPr>
            <a:r>
              <a:rPr lang="en-IN" sz="1800" b="1">
                <a:solidFill>
                  <a:srgbClr val="E62E40"/>
                </a:solidFill>
                <a:latin typeface="Calibri"/>
              </a:rPr>
              <a:t>Statement of the problem</a:t>
            </a:r>
            <a:r>
              <a:rPr lang="en-IN">
                <a:solidFill>
                  <a:srgbClr val="E62E40"/>
                </a:solidFill>
                <a:latin typeface="Aptos Display"/>
              </a:rPr>
              <a:t>………………………</a:t>
            </a:r>
            <a:endParaRPr/>
          </a:p>
        </p:txBody>
      </p:sp>
      <p:sp>
        <p:nvSpPr>
          <p:cNvPr id="1048660" name="TextBox 39"/>
          <p:cNvSpPr txBox="1"/>
          <p:nvPr/>
        </p:nvSpPr>
        <p:spPr bwMode="auto">
          <a:xfrm>
            <a:off x="6245651" y="1587933"/>
            <a:ext cx="5259726" cy="4384040"/>
          </a:xfrm>
          <a:prstGeom prst="rect">
            <a:avLst/>
          </a:prstGeom>
          <a:noFill/>
        </p:spPr>
        <p:txBody>
          <a:bodyPr wrap="square">
            <a:spAutoFit/>
          </a:bodyPr>
          <a:lstStyle/>
          <a:p>
            <a:pPr algn="just">
              <a:spcAft>
                <a:spcPts val="1000"/>
              </a:spcAft>
              <a:defRPr/>
            </a:pPr>
            <a:r>
              <a:rPr lang="en-IN" sz="1400">
                <a:solidFill>
                  <a:srgbClr val="000000"/>
                </a:solidFill>
              </a:rPr>
              <a:t>While Magee Conservation and Restoration excelled in their craft, their brand did not reflect their level of expertise or heritage focus. Key challenges included:</a:t>
            </a:r>
            <a:endParaRPr lang="en-IN" sz="1400"/>
          </a:p>
          <a:p>
            <a:pPr marL="450215" indent="-228600" algn="just">
              <a:spcAft>
                <a:spcPts val="1000"/>
              </a:spcAft>
              <a:buFont typeface="Arial"/>
              <a:buChar char="•"/>
              <a:defRPr/>
            </a:pPr>
            <a:r>
              <a:rPr lang="en-IN" sz="1400" b="1">
                <a:solidFill>
                  <a:srgbClr val="000000"/>
                </a:solidFill>
              </a:rPr>
              <a:t>Lack of Cohesive Branding:</a:t>
            </a:r>
            <a:r>
              <a:rPr lang="en-IN" sz="1400">
                <a:solidFill>
                  <a:srgbClr val="000000"/>
                </a:solidFill>
              </a:rPr>
              <a:t> Magee’s visual identity and messaging lacked consistency and did not convey their reputation or specialization effectively.</a:t>
            </a:r>
            <a:endParaRPr lang="en-IN" sz="1400"/>
          </a:p>
          <a:p>
            <a:pPr marL="450215" indent="-228600" algn="just">
              <a:spcAft>
                <a:spcPts val="1000"/>
              </a:spcAft>
              <a:buFont typeface="Arial"/>
              <a:buChar char="•"/>
              <a:defRPr/>
            </a:pPr>
            <a:r>
              <a:rPr lang="en-IN" sz="1400" b="1">
                <a:solidFill>
                  <a:srgbClr val="000000"/>
                </a:solidFill>
              </a:rPr>
              <a:t>Outdated Digital Presence:</a:t>
            </a:r>
            <a:r>
              <a:rPr lang="en-IN" sz="1400">
                <a:solidFill>
                  <a:srgbClr val="000000"/>
                </a:solidFill>
              </a:rPr>
              <a:t> The website was outdated and did not showcase their breadth of services or portfolio adequately.</a:t>
            </a:r>
            <a:endParaRPr lang="en-IN" sz="1400"/>
          </a:p>
          <a:p>
            <a:pPr marL="450215" indent="-228600" algn="just">
              <a:spcAft>
                <a:spcPts val="1000"/>
              </a:spcAft>
              <a:buFont typeface="Arial"/>
              <a:buChar char="•"/>
              <a:defRPr/>
            </a:pPr>
            <a:r>
              <a:rPr lang="en-IN" sz="1400" b="1">
                <a:solidFill>
                  <a:srgbClr val="000000"/>
                </a:solidFill>
              </a:rPr>
              <a:t>Limited Brand Awareness:</a:t>
            </a:r>
            <a:r>
              <a:rPr lang="en-IN" sz="1400">
                <a:solidFill>
                  <a:srgbClr val="000000"/>
                </a:solidFill>
              </a:rPr>
              <a:t> Magee struggled to communicate their unique value proposition to a broader audience.</a:t>
            </a:r>
            <a:endParaRPr lang="en-IN" sz="1400"/>
          </a:p>
          <a:p>
            <a:pPr marL="450215" indent="-228600" algn="just">
              <a:spcAft>
                <a:spcPts val="1000"/>
              </a:spcAft>
              <a:buFont typeface="Arial"/>
              <a:buChar char="•"/>
              <a:defRPr/>
            </a:pPr>
            <a:r>
              <a:rPr lang="en-IN" sz="1400" b="1">
                <a:solidFill>
                  <a:srgbClr val="000000"/>
                </a:solidFill>
              </a:rPr>
              <a:t>Marketing Inefficiencies:</a:t>
            </a:r>
            <a:r>
              <a:rPr lang="en-IN" sz="1400">
                <a:solidFill>
                  <a:srgbClr val="000000"/>
                </a:solidFill>
              </a:rPr>
              <a:t> The absence of a clear strategy for SEO, PPC, and social media hindered their ability to generate leads and expand their client base.</a:t>
            </a:r>
            <a:endParaRPr lang="en-IN" sz="1400"/>
          </a:p>
          <a:p>
            <a:pPr algn="just">
              <a:spcAft>
                <a:spcPts val="1000"/>
              </a:spcAft>
              <a:defRPr/>
            </a:pPr>
            <a:r>
              <a:rPr lang="en-IN" sz="1400">
                <a:solidFill>
                  <a:srgbClr val="000000"/>
                </a:solidFill>
              </a:rPr>
              <a:t>Magee needed a cohesive brand strategy to reflect their expertise, amplify their reputation, and position them as leaders in the restoration industry.</a:t>
            </a:r>
            <a:endParaRPr lang="en-IN" sz="1400"/>
          </a:p>
        </p:txBody>
      </p:sp>
      <p:pic>
        <p:nvPicPr>
          <p:cNvPr id="2097166" name="Picture 17"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55" name="TextBox 4"/>
          <p:cNvSpPr txBox="1"/>
          <p:nvPr/>
        </p:nvSpPr>
        <p:spPr bwMode="auto">
          <a:xfrm>
            <a:off x="911423" y="560587"/>
            <a:ext cx="5223621" cy="138499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IN" sz="2800" b="1">
                <a:solidFill>
                  <a:srgbClr val="000000"/>
                </a:solidFill>
                <a:latin typeface="Calibri"/>
              </a:rPr>
              <a:t>Revitalizing </a:t>
            </a:r>
            <a:r>
              <a:rPr lang="en-IN" sz="2800" b="1">
                <a:solidFill>
                  <a:srgbClr val="E62E40"/>
                </a:solidFill>
                <a:latin typeface="Calibri"/>
              </a:rPr>
              <a:t>Magee Conservation and Restoration </a:t>
            </a:r>
            <a:r>
              <a:rPr lang="en-IN" sz="2800" b="1">
                <a:solidFill>
                  <a:srgbClr val="000000"/>
                </a:solidFill>
                <a:latin typeface="Calibri"/>
              </a:rPr>
              <a:t>for Future Growth</a:t>
            </a:r>
            <a:endParaRPr lang="en-GB" sz="2800" b="1">
              <a:solidFill>
                <a:srgbClr val="E62E40"/>
              </a:solidFill>
              <a:latin typeface="Avenir LT Std 65 Medium"/>
              <a:cs typeface="Arial"/>
            </a:endParaRPr>
          </a:p>
        </p:txBody>
      </p:sp>
      <p:sp>
        <p:nvSpPr>
          <p:cNvPr id="1048656" name="TextBox 5"/>
          <p:cNvSpPr txBox="1"/>
          <p:nvPr/>
        </p:nvSpPr>
        <p:spPr bwMode="auto">
          <a:xfrm>
            <a:off x="911423" y="1947554"/>
            <a:ext cx="4975620" cy="3524041"/>
          </a:xfrm>
          <a:prstGeom prst="rect">
            <a:avLst/>
          </a:prstGeom>
          <a:noFill/>
        </p:spPr>
        <p:txBody>
          <a:bodyPr wrap="square">
            <a:spAutoFit/>
          </a:bodyPr>
          <a:lstStyle/>
          <a:p>
            <a:pPr>
              <a:defRPr/>
            </a:pPr>
            <a:r>
              <a:rPr lang="en-IN" b="1">
                <a:solidFill>
                  <a:srgbClr val="E62E40"/>
                </a:solidFill>
                <a:latin typeface="Calibri"/>
              </a:rPr>
              <a:t>About the Client</a:t>
            </a:r>
            <a:endParaRPr lang="en-IN">
              <a:solidFill>
                <a:srgbClr val="E62E40"/>
              </a:solidFill>
              <a:latin typeface="Aptos Display"/>
            </a:endParaRPr>
          </a:p>
          <a:p>
            <a:pPr algn="just">
              <a:spcAft>
                <a:spcPts val="1000"/>
              </a:spcAft>
              <a:defRPr/>
            </a:pPr>
            <a:r>
              <a:rPr lang="en-IN" sz="1400">
                <a:solidFill>
                  <a:srgbClr val="000000"/>
                </a:solidFill>
                <a:latin typeface="Calibri"/>
              </a:rPr>
              <a:t>Magee Conservation and Restoration is a premier specialist in restoring and conserving Dublin’s most iconic and historically significant buildings. Their expertise spans a range of services, including façade cleaning, stone masonry, brick conservation, traditional lime rendering, and stucco plasterwork. Trusted as Approved Surveyors and Installers of Helifix Structural Repair systems, Magee has played a pivotal role in preserving Dublin’s architectural heritage.</a:t>
            </a:r>
            <a:endParaRPr lang="en-IN" sz="1400"/>
          </a:p>
          <a:p>
            <a:pPr algn="just">
              <a:spcAft>
                <a:spcPts val="1000"/>
              </a:spcAft>
              <a:defRPr/>
            </a:pPr>
            <a:r>
              <a:rPr lang="en-IN" sz="1400">
                <a:solidFill>
                  <a:srgbClr val="000000"/>
                </a:solidFill>
                <a:latin typeface="Calibri"/>
              </a:rPr>
              <a:t>Despite their technical prowess and prestigious clientele, Magee faced challenges in aligning their brand image with their exceptional work. This is where </a:t>
            </a:r>
            <a:r>
              <a:rPr lang="en-IN" sz="1400" b="1">
                <a:solidFill>
                  <a:srgbClr val="000000"/>
                </a:solidFill>
                <a:latin typeface="Calibri"/>
              </a:rPr>
              <a:t>BrandYou</a:t>
            </a:r>
            <a:r>
              <a:rPr lang="en-IN" sz="1400">
                <a:solidFill>
                  <a:srgbClr val="000000"/>
                </a:solidFill>
                <a:latin typeface="Calibri"/>
              </a:rPr>
              <a:t> stepped in to craft a story as timeless as the structures Magee preserves.</a:t>
            </a:r>
            <a:endParaRPr lang="en-IN" sz="1400"/>
          </a:p>
          <a:p>
            <a:pPr marL="0" marR="0" lvl="0" indent="0" algn="l"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pic>
        <p:nvPicPr>
          <p:cNvPr id="12" name="Picture 7"/>
          <p:cNvPicPr>
            <a:picLocks noChangeAspect="1"/>
          </p:cNvPicPr>
          <p:nvPr/>
        </p:nvPicPr>
        <p:blipFill>
          <a:blip r:embed="rId4"/>
          <a:srcRect l="18038" t="6828" r="9316" b="50123"/>
          <a:stretch/>
        </p:blipFill>
        <p:spPr bwMode="auto">
          <a:xfrm>
            <a:off x="1008287" y="5196333"/>
            <a:ext cx="4161119" cy="1387040"/>
          </a:xfrm>
          <a:prstGeom prst="rect">
            <a:avLst/>
          </a:prstGeom>
        </p:spPr>
      </p:pic>
      <p:pic>
        <p:nvPicPr>
          <p:cNvPr id="2" name="Picture 7"/>
          <p:cNvPicPr>
            <a:picLocks noChangeAspect="1"/>
          </p:cNvPicPr>
          <p:nvPr/>
        </p:nvPicPr>
        <p:blipFill>
          <a:blip r:embed="rId4"/>
          <a:srcRect l="70012" t="63528" r="12860" b="21771"/>
          <a:stretch/>
        </p:blipFill>
        <p:spPr bwMode="auto">
          <a:xfrm>
            <a:off x="10812145" y="39986"/>
            <a:ext cx="1368152" cy="66048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6"/>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64" name="Group 8"/>
          <p:cNvGrpSpPr/>
          <p:nvPr/>
        </p:nvGrpSpPr>
        <p:grpSpPr bwMode="auto">
          <a:xfrm>
            <a:off x="9719310" y="4313555"/>
            <a:ext cx="2185670" cy="2185670"/>
            <a:chOff x="15758" y="7358"/>
            <a:chExt cx="3442" cy="3442"/>
          </a:xfrm>
        </p:grpSpPr>
        <p:sp>
          <p:nvSpPr>
            <p:cNvPr id="1048661"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62"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63" name="TextBox 3"/>
          <p:cNvSpPr txBox="1"/>
          <p:nvPr/>
        </p:nvSpPr>
        <p:spPr bwMode="auto">
          <a:xfrm>
            <a:off x="931689" y="626634"/>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Approach &amp; Solution</a:t>
            </a:r>
            <a:endParaRPr/>
          </a:p>
        </p:txBody>
      </p:sp>
      <p:sp>
        <p:nvSpPr>
          <p:cNvPr id="1048664" name="TextBox 14"/>
          <p:cNvSpPr txBox="1"/>
          <p:nvPr/>
        </p:nvSpPr>
        <p:spPr bwMode="auto">
          <a:xfrm>
            <a:off x="931689" y="1160630"/>
            <a:ext cx="5164311" cy="4780796"/>
          </a:xfrm>
          <a:prstGeom prst="rect">
            <a:avLst/>
          </a:prstGeom>
          <a:noFill/>
        </p:spPr>
        <p:txBody>
          <a:bodyPr wrap="square">
            <a:spAutoFit/>
          </a:bodyPr>
          <a:lstStyle/>
          <a:p>
            <a:pPr algn="just">
              <a:spcAft>
                <a:spcPts val="1000"/>
              </a:spcAft>
              <a:defRPr/>
            </a:pPr>
            <a:r>
              <a:rPr lang="en-IN" sz="1400">
                <a:solidFill>
                  <a:srgbClr val="000000"/>
                </a:solidFill>
              </a:rPr>
              <a:t>At </a:t>
            </a:r>
            <a:r>
              <a:rPr lang="en-IN" sz="1400" b="1">
                <a:solidFill>
                  <a:srgbClr val="000000"/>
                </a:solidFill>
              </a:rPr>
              <a:t>BrandYou</a:t>
            </a:r>
            <a:r>
              <a:rPr lang="en-IN" sz="1400">
                <a:solidFill>
                  <a:srgbClr val="000000"/>
                </a:solidFill>
              </a:rPr>
              <a:t>, we partnered closely with Magee to develop a comprehensive branding and marketing strategy that honoured their legacy while paving the way for future growth.</a:t>
            </a:r>
            <a:endParaRPr lang="en-IN" sz="1400"/>
          </a:p>
          <a:p>
            <a:pPr marL="450215" algn="just">
              <a:spcAft>
                <a:spcPts val="1000"/>
              </a:spcAft>
              <a:defRPr/>
            </a:pPr>
            <a:r>
              <a:rPr lang="en-IN" sz="1400" b="1">
                <a:solidFill>
                  <a:srgbClr val="C00000"/>
                </a:solidFill>
              </a:rPr>
              <a:t>Discovery and Consultancy</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Conducted an in-depth brand audit and analysis to understand Magee’s strengths, weaknesses, and opportunities.</a:t>
            </a:r>
            <a:endParaRPr lang="en-IN" sz="1400"/>
          </a:p>
          <a:p>
            <a:pPr marL="450215" indent="-228600" algn="just">
              <a:spcAft>
                <a:spcPts val="1000"/>
              </a:spcAft>
              <a:buFont typeface="Arial"/>
              <a:buChar char="•"/>
              <a:defRPr/>
            </a:pPr>
            <a:r>
              <a:rPr lang="en-IN" sz="1400">
                <a:solidFill>
                  <a:srgbClr val="000000"/>
                </a:solidFill>
              </a:rPr>
              <a:t>Aligned their brand culture and identity with their business goals and target audience.</a:t>
            </a:r>
            <a:endParaRPr lang="en-IN" sz="1400"/>
          </a:p>
          <a:p>
            <a:pPr marL="450215" algn="just">
              <a:spcAft>
                <a:spcPts val="1000"/>
              </a:spcAft>
              <a:defRPr/>
            </a:pPr>
            <a:r>
              <a:rPr lang="en-IN" sz="1400" b="1">
                <a:solidFill>
                  <a:srgbClr val="C00000"/>
                </a:solidFill>
              </a:rPr>
              <a:t>Brand Strategy and Identity Development</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Crafted a robust brand strategy that emphasized Magee’s role in preserving Dublin’s architectural heritage.</a:t>
            </a:r>
            <a:endParaRPr lang="en-IN" sz="1400"/>
          </a:p>
          <a:p>
            <a:pPr marL="450215" indent="-228600" algn="just">
              <a:spcAft>
                <a:spcPts val="1000"/>
              </a:spcAft>
              <a:buFont typeface="Arial"/>
              <a:buChar char="•"/>
              <a:defRPr/>
            </a:pPr>
            <a:r>
              <a:rPr lang="en-IN" sz="1400">
                <a:solidFill>
                  <a:srgbClr val="000000"/>
                </a:solidFill>
              </a:rPr>
              <a:t>Designed a refreshed visual identity, including a timeless logo that resonated with their craftsmanship.</a:t>
            </a:r>
            <a:endParaRPr lang="en-IN" sz="1400"/>
          </a:p>
          <a:p>
            <a:pPr marL="450215" indent="-228600" algn="just">
              <a:spcAft>
                <a:spcPts val="1000"/>
              </a:spcAft>
              <a:buFont typeface="Arial"/>
              <a:buChar char="•"/>
              <a:defRPr/>
            </a:pPr>
            <a:r>
              <a:rPr lang="en-IN" sz="1400">
                <a:solidFill>
                  <a:srgbClr val="000000"/>
                </a:solidFill>
              </a:rPr>
              <a:t>Developed brand guidelines, ensuring consistency across all materials.</a:t>
            </a:r>
            <a:endParaRPr lang="en-IN" sz="1400"/>
          </a:p>
          <a:p>
            <a:pPr marL="450215">
              <a:spcAft>
                <a:spcPts val="1000"/>
              </a:spcAft>
              <a:defRPr/>
            </a:pPr>
            <a:endParaRPr lang="en-IN" sz="1400"/>
          </a:p>
        </p:txBody>
      </p:sp>
      <p:pic>
        <p:nvPicPr>
          <p:cNvPr id="2097167"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65" name="TextBox 2"/>
          <p:cNvSpPr txBox="1"/>
          <p:nvPr/>
        </p:nvSpPr>
        <p:spPr bwMode="auto">
          <a:xfrm>
            <a:off x="6471832" y="1208424"/>
            <a:ext cx="5164311" cy="3318857"/>
          </a:xfrm>
          <a:prstGeom prst="rect">
            <a:avLst/>
          </a:prstGeom>
          <a:noFill/>
        </p:spPr>
        <p:txBody>
          <a:bodyPr wrap="square">
            <a:spAutoFit/>
          </a:bodyPr>
          <a:lstStyle/>
          <a:p>
            <a:pPr marL="450215" algn="just">
              <a:spcAft>
                <a:spcPts val="1000"/>
              </a:spcAft>
              <a:defRPr/>
            </a:pPr>
            <a:r>
              <a:rPr lang="en-IN" sz="1400" b="1">
                <a:solidFill>
                  <a:srgbClr val="C00000"/>
                </a:solidFill>
              </a:rPr>
              <a:t>Content and Collateral Creation</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Created professional brochures, business cards, and letterheads to elevate Magee’s communications.</a:t>
            </a:r>
            <a:endParaRPr lang="en-IN" sz="1400"/>
          </a:p>
          <a:p>
            <a:pPr marL="450215" indent="-228600" algn="just">
              <a:spcAft>
                <a:spcPts val="1000"/>
              </a:spcAft>
              <a:buFont typeface="Arial"/>
              <a:buChar char="•"/>
              <a:defRPr/>
            </a:pPr>
            <a:r>
              <a:rPr lang="en-IN" sz="1400">
                <a:solidFill>
                  <a:srgbClr val="000000"/>
                </a:solidFill>
              </a:rPr>
              <a:t>Designed a user-friendly website plan, including modern UI/UX, and sourced and optimized high-quality images to showcase their work.</a:t>
            </a:r>
            <a:endParaRPr lang="en-IN" sz="1400"/>
          </a:p>
          <a:p>
            <a:pPr marL="450215" algn="just">
              <a:spcAft>
                <a:spcPts val="1000"/>
              </a:spcAft>
              <a:defRPr/>
            </a:pPr>
            <a:r>
              <a:rPr lang="en-IN" sz="1400" b="1">
                <a:solidFill>
                  <a:srgbClr val="C00000"/>
                </a:solidFill>
              </a:rPr>
              <a:t>Digital Marketing Strategy</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Audited existing PPC, SEO, and social media efforts, identifying areas for improvement.</a:t>
            </a:r>
            <a:endParaRPr lang="en-IN" sz="1400"/>
          </a:p>
          <a:p>
            <a:pPr marL="450215" indent="-228600" algn="just">
              <a:spcAft>
                <a:spcPts val="1000"/>
              </a:spcAft>
              <a:buFont typeface="Arial"/>
              <a:buChar char="•"/>
              <a:defRPr/>
            </a:pPr>
            <a:r>
              <a:rPr lang="en-IN" sz="1400">
                <a:solidFill>
                  <a:srgbClr val="000000"/>
                </a:solidFill>
              </a:rPr>
              <a:t>Delivered a </a:t>
            </a:r>
            <a:r>
              <a:rPr lang="en-IN" sz="1400" b="1">
                <a:solidFill>
                  <a:srgbClr val="000000"/>
                </a:solidFill>
              </a:rPr>
              <a:t>3-month plan</a:t>
            </a:r>
            <a:r>
              <a:rPr lang="en-IN" sz="1400">
                <a:solidFill>
                  <a:srgbClr val="000000"/>
                </a:solidFill>
              </a:rPr>
              <a:t> focused on boosting Magee’s online visibility through targeted SEO, strategic PPC campaigns, and engaging social media content.</a:t>
            </a:r>
            <a:endParaRPr lang="en-IN" sz="1400"/>
          </a:p>
        </p:txBody>
      </p:sp>
      <p:pic>
        <p:nvPicPr>
          <p:cNvPr id="2" name="Picture 7"/>
          <p:cNvPicPr>
            <a:picLocks noChangeAspect="1"/>
          </p:cNvPicPr>
          <p:nvPr/>
        </p:nvPicPr>
        <p:blipFill>
          <a:blip r:embed="rId4"/>
          <a:srcRect l="70012" t="63528" r="12860" b="21771"/>
          <a:stretch/>
        </p:blipFill>
        <p:spPr bwMode="auto">
          <a:xfrm>
            <a:off x="10812145" y="39986"/>
            <a:ext cx="1368152" cy="66048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7"/>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66" name="Group 8"/>
          <p:cNvGrpSpPr/>
          <p:nvPr/>
        </p:nvGrpSpPr>
        <p:grpSpPr bwMode="auto">
          <a:xfrm>
            <a:off x="9719310" y="4313555"/>
            <a:ext cx="2185670" cy="2185670"/>
            <a:chOff x="15758" y="7358"/>
            <a:chExt cx="3442" cy="3442"/>
          </a:xfrm>
        </p:grpSpPr>
        <p:sp>
          <p:nvSpPr>
            <p:cNvPr id="1048666"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67"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68" name="TextBox 3"/>
          <p:cNvSpPr txBox="1"/>
          <p:nvPr/>
        </p:nvSpPr>
        <p:spPr bwMode="auto">
          <a:xfrm>
            <a:off x="1044825" y="364969"/>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Achievements and Results.</a:t>
            </a:r>
            <a:endParaRPr/>
          </a:p>
        </p:txBody>
      </p:sp>
      <p:sp>
        <p:nvSpPr>
          <p:cNvPr id="1048669" name="TextBox 14"/>
          <p:cNvSpPr txBox="1"/>
          <p:nvPr/>
        </p:nvSpPr>
        <p:spPr bwMode="auto">
          <a:xfrm>
            <a:off x="1044824" y="977991"/>
            <a:ext cx="9083623" cy="5293757"/>
          </a:xfrm>
          <a:prstGeom prst="rect">
            <a:avLst/>
          </a:prstGeom>
          <a:noFill/>
        </p:spPr>
        <p:txBody>
          <a:bodyPr wrap="square">
            <a:spAutoFit/>
          </a:bodyPr>
          <a:lstStyle/>
          <a:p>
            <a:pPr algn="just">
              <a:spcAft>
                <a:spcPts val="1000"/>
              </a:spcAft>
              <a:defRPr/>
            </a:pPr>
            <a:r>
              <a:rPr lang="en-IN" sz="1400">
                <a:solidFill>
                  <a:srgbClr val="000000"/>
                </a:solidFill>
              </a:rPr>
              <a:t>Our collaboration with Magee resulted in transformative changes that enhanced their brand perception and business outcomes:</a:t>
            </a:r>
            <a:endParaRPr lang="en-IN" sz="1400"/>
          </a:p>
          <a:p>
            <a:pPr marL="450215" algn="just">
              <a:spcAft>
                <a:spcPts val="1000"/>
              </a:spcAft>
              <a:defRPr/>
            </a:pPr>
            <a:r>
              <a:rPr lang="en-IN" sz="1400" b="1">
                <a:solidFill>
                  <a:srgbClr val="C00000"/>
                </a:solidFill>
              </a:rPr>
              <a:t>Elevated Brand Identity</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The new logo and visual identity positioned Magee as a premium, authoritative figure in the conservation industry.</a:t>
            </a:r>
            <a:endParaRPr lang="en-IN" sz="1400"/>
          </a:p>
          <a:p>
            <a:pPr marL="450215" indent="-228600" algn="just">
              <a:spcAft>
                <a:spcPts val="1000"/>
              </a:spcAft>
              <a:buFont typeface="Arial"/>
              <a:buChar char="•"/>
              <a:defRPr/>
            </a:pPr>
            <a:r>
              <a:rPr lang="en-IN" sz="1400">
                <a:solidFill>
                  <a:srgbClr val="000000"/>
                </a:solidFill>
              </a:rPr>
              <a:t>Unified branding across brochures, business cards, and digital platforms built trust and recognition among clients.</a:t>
            </a:r>
            <a:endParaRPr lang="en-IN" sz="1400"/>
          </a:p>
          <a:p>
            <a:pPr marL="450215" algn="just">
              <a:spcAft>
                <a:spcPts val="1000"/>
              </a:spcAft>
              <a:defRPr/>
            </a:pPr>
            <a:r>
              <a:rPr lang="en-IN" sz="1400" b="1">
                <a:solidFill>
                  <a:srgbClr val="C00000"/>
                </a:solidFill>
              </a:rPr>
              <a:t>Improved Digital Presence</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A redesigned website with a modern, intuitive interface effectively showcased Magee’s services and expertise, leading to increased inquiries and engagement.</a:t>
            </a:r>
            <a:endParaRPr lang="en-IN" sz="1400"/>
          </a:p>
          <a:p>
            <a:pPr marL="450215" indent="-228600" algn="just">
              <a:spcAft>
                <a:spcPts val="1000"/>
              </a:spcAft>
              <a:buFont typeface="Arial"/>
              <a:buChar char="•"/>
              <a:defRPr/>
            </a:pPr>
            <a:r>
              <a:rPr lang="en-IN" sz="1400">
                <a:solidFill>
                  <a:srgbClr val="000000"/>
                </a:solidFill>
              </a:rPr>
              <a:t>Optimized images and professional content elevated the website’s overall aesthetic and usability.</a:t>
            </a:r>
            <a:endParaRPr lang="en-IN" sz="1400"/>
          </a:p>
          <a:p>
            <a:pPr marL="450215" algn="just">
              <a:spcAft>
                <a:spcPts val="1000"/>
              </a:spcAft>
              <a:defRPr/>
            </a:pPr>
            <a:r>
              <a:rPr lang="en-IN" sz="1400" b="1">
                <a:solidFill>
                  <a:srgbClr val="C00000"/>
                </a:solidFill>
              </a:rPr>
              <a:t>Boosted Market Awareness</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The SEO and PPC strategies drove significant increases in web traffic and lead generation.</a:t>
            </a:r>
            <a:endParaRPr lang="en-IN" sz="1400"/>
          </a:p>
          <a:p>
            <a:pPr marL="450215" indent="-228600" algn="just">
              <a:spcAft>
                <a:spcPts val="1000"/>
              </a:spcAft>
              <a:buFont typeface="Arial"/>
              <a:buChar char="•"/>
              <a:defRPr/>
            </a:pPr>
            <a:r>
              <a:rPr lang="en-IN" sz="1400">
                <a:solidFill>
                  <a:srgbClr val="000000"/>
                </a:solidFill>
              </a:rPr>
              <a:t>Enhanced social media presence allowed Magee to connect with a broader audience, sharing their story and projects effectively.</a:t>
            </a:r>
            <a:endParaRPr lang="en-IN" sz="1400"/>
          </a:p>
          <a:p>
            <a:pPr marL="450215" algn="just">
              <a:spcAft>
                <a:spcPts val="1000"/>
              </a:spcAft>
              <a:defRPr/>
            </a:pPr>
            <a:r>
              <a:rPr lang="en-IN" sz="1400" b="1">
                <a:solidFill>
                  <a:srgbClr val="C00000"/>
                </a:solidFill>
              </a:rPr>
              <a:t>Clear Strategic Direction</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The brand guidelines manual provided a roadmap for maintaining consistent and impactful branding in all future initiatives.</a:t>
            </a:r>
            <a:endParaRPr lang="en-IN" sz="1400"/>
          </a:p>
          <a:p>
            <a:pPr marL="450215" indent="-228600" algn="just">
              <a:spcAft>
                <a:spcPts val="1000"/>
              </a:spcAft>
              <a:buFont typeface="Arial"/>
              <a:buChar char="•"/>
              <a:defRPr/>
            </a:pPr>
            <a:r>
              <a:rPr lang="en-IN" sz="1400">
                <a:solidFill>
                  <a:srgbClr val="000000"/>
                </a:solidFill>
              </a:rPr>
              <a:t>The 3-month digital marketing plan established a foundation for long-term growth and competitive positioning.</a:t>
            </a:r>
            <a:endParaRPr lang="en-IN" sz="1400"/>
          </a:p>
        </p:txBody>
      </p:sp>
      <p:pic>
        <p:nvPicPr>
          <p:cNvPr id="2097168"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2" name="Picture 7"/>
          <p:cNvPicPr>
            <a:picLocks noChangeAspect="1"/>
          </p:cNvPicPr>
          <p:nvPr/>
        </p:nvPicPr>
        <p:blipFill>
          <a:blip r:embed="rId4"/>
          <a:srcRect l="70012" t="63528" r="12860" b="21771"/>
          <a:stretch/>
        </p:blipFill>
        <p:spPr bwMode="auto">
          <a:xfrm>
            <a:off x="10812145" y="39986"/>
            <a:ext cx="1368152" cy="66048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8"/>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68" name="Group 8"/>
          <p:cNvGrpSpPr/>
          <p:nvPr/>
        </p:nvGrpSpPr>
        <p:grpSpPr bwMode="auto">
          <a:xfrm>
            <a:off x="9719310" y="4313555"/>
            <a:ext cx="2185670" cy="2185670"/>
            <a:chOff x="15758" y="7358"/>
            <a:chExt cx="3442" cy="3442"/>
          </a:xfrm>
        </p:grpSpPr>
        <p:sp>
          <p:nvSpPr>
            <p:cNvPr id="1048670"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71"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72" name="TextBox 3"/>
          <p:cNvSpPr txBox="1"/>
          <p:nvPr/>
        </p:nvSpPr>
        <p:spPr bwMode="auto">
          <a:xfrm>
            <a:off x="1044825" y="721210"/>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Commitment</a:t>
            </a:r>
            <a:endParaRPr/>
          </a:p>
        </p:txBody>
      </p:sp>
      <p:sp>
        <p:nvSpPr>
          <p:cNvPr id="1048673" name="TextBox 14"/>
          <p:cNvSpPr txBox="1"/>
          <p:nvPr/>
        </p:nvSpPr>
        <p:spPr bwMode="auto">
          <a:xfrm>
            <a:off x="1044825" y="1243809"/>
            <a:ext cx="7677262" cy="2377440"/>
          </a:xfrm>
          <a:prstGeom prst="rect">
            <a:avLst/>
          </a:prstGeom>
          <a:noFill/>
        </p:spPr>
        <p:txBody>
          <a:bodyPr wrap="square">
            <a:spAutoFit/>
          </a:bodyPr>
          <a:lstStyle/>
          <a:p>
            <a:pPr algn="just">
              <a:spcAft>
                <a:spcPts val="1000"/>
              </a:spcAft>
              <a:defRPr/>
            </a:pPr>
            <a:r>
              <a:rPr lang="en-IN" sz="1400">
                <a:solidFill>
                  <a:srgbClr val="000000"/>
                </a:solidFill>
              </a:rPr>
              <a:t>Magee Conservation and Restoration’s story is one of transformation. From a trusted craftsman of the past to a modern, authoritative brand, Magee has emerged stronger, more recognizable, and positioned for sustained growth.</a:t>
            </a:r>
            <a:endParaRPr lang="en-IN" sz="1400"/>
          </a:p>
          <a:p>
            <a:pPr algn="just">
              <a:spcAft>
                <a:spcPts val="1000"/>
              </a:spcAft>
              <a:defRPr/>
            </a:pPr>
            <a:r>
              <a:rPr lang="en-IN" sz="1400">
                <a:solidFill>
                  <a:srgbClr val="000000"/>
                </a:solidFill>
              </a:rPr>
              <a:t>Through our partnership, Magee now stands as a shining example of how a cohesive brand strategy can bridge tradition with modernity, amplifying both legacy and potential. Their success story highlights the power of aligning branding, digital presence, and marketing strategies to achieve impactful results.</a:t>
            </a:r>
            <a:endParaRPr lang="en-IN" sz="1400"/>
          </a:p>
          <a:p>
            <a:pPr algn="just">
              <a:spcAft>
                <a:spcPts val="1000"/>
              </a:spcAft>
              <a:defRPr/>
            </a:pPr>
            <a:r>
              <a:rPr lang="en-IN" sz="1400">
                <a:solidFill>
                  <a:srgbClr val="000000"/>
                </a:solidFill>
              </a:rPr>
              <a:t>At </a:t>
            </a:r>
            <a:r>
              <a:rPr lang="en-IN" sz="1400" b="1">
                <a:solidFill>
                  <a:srgbClr val="000000"/>
                </a:solidFill>
              </a:rPr>
              <a:t>BrandYou</a:t>
            </a:r>
            <a:r>
              <a:rPr lang="en-IN" sz="1400">
                <a:solidFill>
                  <a:srgbClr val="000000"/>
                </a:solidFill>
              </a:rPr>
              <a:t>, we take pride in helping businesses like Magee preserve their legacy while preparing for the future. Let us help you build your own success story—because your brand deserves to shine just as brightly.</a:t>
            </a:r>
            <a:endParaRPr lang="en-IN" sz="1400"/>
          </a:p>
        </p:txBody>
      </p:sp>
      <p:pic>
        <p:nvPicPr>
          <p:cNvPr id="2097169"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8" name="Picture 7"/>
          <p:cNvPicPr>
            <a:picLocks noChangeAspect="1"/>
          </p:cNvPicPr>
          <p:nvPr/>
        </p:nvPicPr>
        <p:blipFill>
          <a:blip r:embed="rId4"/>
          <a:stretch/>
        </p:blipFill>
        <p:spPr bwMode="auto">
          <a:xfrm>
            <a:off x="16247" y="-459432"/>
            <a:ext cx="4867209" cy="5709783"/>
          </a:xfrm>
          <a:prstGeom prst="rect">
            <a:avLst/>
          </a:prstGeom>
        </p:spPr>
      </p:pic>
      <p:pic>
        <p:nvPicPr>
          <p:cNvPr id="2" name="Picture 7"/>
          <p:cNvPicPr>
            <a:picLocks noChangeAspect="1"/>
          </p:cNvPicPr>
          <p:nvPr/>
        </p:nvPicPr>
        <p:blipFill>
          <a:blip r:embed="rId5"/>
          <a:srcRect l="70012" t="63528" r="12860" b="21771"/>
          <a:stretch/>
        </p:blipFill>
        <p:spPr bwMode="auto">
          <a:xfrm>
            <a:off x="10812145" y="39986"/>
            <a:ext cx="1368152" cy="66048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9"/>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097170" name="Picture 7"/>
          <p:cNvPicPr>
            <a:picLocks noChangeAspect="1"/>
          </p:cNvPicPr>
          <p:nvPr/>
        </p:nvPicPr>
        <p:blipFill>
          <a:blip r:embed="rId3"/>
          <a:stretch/>
        </p:blipFill>
        <p:spPr bwMode="auto">
          <a:xfrm>
            <a:off x="0" y="0"/>
            <a:ext cx="12192000" cy="6858000"/>
          </a:xfrm>
          <a:prstGeom prst="rect">
            <a:avLst/>
          </a:prstGeom>
        </p:spPr>
      </p:pic>
      <p:pic>
        <p:nvPicPr>
          <p:cNvPr id="2097171" name="Picture 1" descr="C:\Users\kim.tsok-nwok\Downloads\brand you creative group logos\BY Group logo\Brand You Creative Group Logo.pngBrand You Creative Group Logo"/>
          <p:cNvPicPr>
            <a:picLocks noChangeAspect="1"/>
          </p:cNvPicPr>
          <p:nvPr/>
        </p:nvPicPr>
        <p:blipFill>
          <a:blip r:embed="rId4"/>
          <a:srcRect l="90992" r="-1798" b="29930"/>
          <a:stretch/>
        </p:blipFill>
        <p:spPr bwMode="auto">
          <a:xfrm>
            <a:off x="177558" y="281790"/>
            <a:ext cx="932180" cy="878840"/>
          </a:xfrm>
          <a:prstGeom prst="rect">
            <a:avLst/>
          </a:prstGeom>
        </p:spPr>
      </p:pic>
      <p:grpSp>
        <p:nvGrpSpPr>
          <p:cNvPr id="70" name="Group 3"/>
          <p:cNvGrpSpPr/>
          <p:nvPr/>
        </p:nvGrpSpPr>
        <p:grpSpPr bwMode="auto">
          <a:xfrm>
            <a:off x="9719310" y="4313555"/>
            <a:ext cx="2185670" cy="2185670"/>
            <a:chOff x="15758" y="7358"/>
            <a:chExt cx="3442" cy="3442"/>
          </a:xfrm>
        </p:grpSpPr>
        <p:sp>
          <p:nvSpPr>
            <p:cNvPr id="104867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7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1"/>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rgbClr val="000000"/>
        </a:solidFill>
        <a:effectLst/>
      </p:bgPr>
    </p:bg>
    <p:spTree>
      <p:nvGrpSpPr>
        <p:cNvPr id="1" name=""/>
        <p:cNvGrpSpPr/>
        <p:nvPr/>
      </p:nvGrpSpPr>
      <p:grpSpPr bwMode="auto">
        <a:xfrm>
          <a:off x="0" y="0"/>
          <a:ext cx="0" cy="0"/>
          <a:chOff x="0" y="0"/>
          <a:chExt cx="0" cy="0"/>
        </a:xfrm>
      </p:grpSpPr>
      <p:sp>
        <p:nvSpPr>
          <p:cNvPr id="104860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0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45" name="Group 12"/>
          <p:cNvGrpSpPr/>
          <p:nvPr/>
        </p:nvGrpSpPr>
        <p:grpSpPr bwMode="auto">
          <a:xfrm>
            <a:off x="9719310" y="4313555"/>
            <a:ext cx="2185670" cy="2185670"/>
            <a:chOff x="15758" y="7358"/>
            <a:chExt cx="3442" cy="3442"/>
          </a:xfrm>
        </p:grpSpPr>
        <p:sp>
          <p:nvSpPr>
            <p:cNvPr id="104860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0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06" name="Rectangle: Rounded Corners 11"/>
          <p:cNvSpPr/>
          <p:nvPr/>
        </p:nvSpPr>
        <p:spPr bwMode="auto">
          <a:xfrm>
            <a:off x="-2999874" y="2180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07" name="Rectangle: Rounded Corners 1"/>
          <p:cNvSpPr/>
          <p:nvPr/>
        </p:nvSpPr>
        <p:spPr bwMode="auto">
          <a:xfrm>
            <a:off x="-2872874" y="2307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08" name="Rectangle: Rounded Corners 14"/>
          <p:cNvSpPr/>
          <p:nvPr/>
        </p:nvSpPr>
        <p:spPr bwMode="auto">
          <a:xfrm>
            <a:off x="13064476" y="1310172"/>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09" name="Rectangle: Rounded Corners 2"/>
          <p:cNvSpPr/>
          <p:nvPr/>
        </p:nvSpPr>
        <p:spPr bwMode="auto">
          <a:xfrm>
            <a:off x="12736095" y="1160630"/>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7"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65110" y="281790"/>
            <a:ext cx="932180" cy="878840"/>
          </a:xfrm>
          <a:prstGeom prst="rect">
            <a:avLst/>
          </a:prstGeom>
        </p:spPr>
      </p:pic>
      <p:sp>
        <p:nvSpPr>
          <p:cNvPr id="1048610" name="Rectangle 11"/>
          <p:cNvSpPr>
            <a:spLocks noChangeArrowheads="1"/>
          </p:cNvSpPr>
          <p:nvPr/>
        </p:nvSpPr>
        <p:spPr bwMode="auto">
          <a:xfrm>
            <a:off x="2567608" y="1954394"/>
            <a:ext cx="9413350" cy="990959"/>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marL="0" marR="0" lvl="0" indent="0" algn="l" defTabSz="914400">
              <a:lnSpc>
                <a:spcPct val="100000"/>
              </a:lnSpc>
              <a:spcBef>
                <a:spcPts val="0"/>
              </a:spcBef>
              <a:spcAft>
                <a:spcPts val="0"/>
              </a:spcAft>
              <a:buClrTx/>
              <a:buSzTx/>
              <a:buFontTx/>
              <a:buNone/>
              <a:defRPr/>
            </a:pPr>
            <a:r>
              <a:rPr lang="en-GB" sz="5900" b="1" i="0" u="none" strike="noStrike" cap="none" spc="0">
                <a:ln>
                  <a:noFill/>
                </a:ln>
                <a:solidFill>
                  <a:schemeClr val="bg1"/>
                </a:solidFill>
                <a:latin typeface="Avenir LT Std 65 Medium"/>
                <a:cs typeface="Arial"/>
              </a:rPr>
              <a:t>Ireland’s</a:t>
            </a:r>
            <a:r>
              <a:rPr lang="en-GB" sz="5900" b="0" i="0" u="none" strike="noStrike" cap="none" spc="0">
                <a:ln>
                  <a:noFill/>
                </a:ln>
                <a:solidFill>
                  <a:srgbClr val="F4313F"/>
                </a:solidFill>
                <a:latin typeface="Avenir LT Std 65 Medium"/>
                <a:cs typeface="Arial"/>
              </a:rPr>
              <a:t> </a:t>
            </a:r>
            <a:r>
              <a:rPr lang="en-GB" sz="5900" b="1" i="0" u="none" strike="noStrike" cap="none" spc="0">
                <a:ln>
                  <a:noFill/>
                </a:ln>
                <a:solidFill>
                  <a:srgbClr val="F4313F"/>
                </a:solidFill>
                <a:latin typeface="Avenir LT Std 65 Medium"/>
                <a:cs typeface="Arial"/>
              </a:rPr>
              <a:t>Multi-Award</a:t>
            </a:r>
            <a:endParaRPr sz="1800" b="0" i="0" u="none" strike="noStrike" cap="none" spc="0">
              <a:ln>
                <a:noFill/>
              </a:ln>
              <a:solidFill>
                <a:srgbClr val="F4313F"/>
              </a:solidFill>
              <a:latin typeface="Avenir LT Std 65 Medium"/>
              <a:cs typeface="Arial"/>
            </a:endParaRPr>
          </a:p>
        </p:txBody>
      </p:sp>
      <p:sp>
        <p:nvSpPr>
          <p:cNvPr id="1048611" name="Rectangle 12"/>
          <p:cNvSpPr>
            <a:spLocks noChangeArrowheads="1"/>
          </p:cNvSpPr>
          <p:nvPr/>
        </p:nvSpPr>
        <p:spPr bwMode="auto">
          <a:xfrm>
            <a:off x="2348933" y="2737036"/>
            <a:ext cx="7515402" cy="1983741"/>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marL="0" marR="0" lvl="0" indent="0" algn="ctr" defTabSz="914400">
              <a:lnSpc>
                <a:spcPct val="100000"/>
              </a:lnSpc>
              <a:spcBef>
                <a:spcPts val="0"/>
              </a:spcBef>
              <a:spcAft>
                <a:spcPts val="0"/>
              </a:spcAft>
              <a:buClrTx/>
              <a:buSzTx/>
              <a:buFontTx/>
              <a:buNone/>
              <a:defRPr/>
            </a:pPr>
            <a:r>
              <a:rPr lang="en-GB" sz="6700" b="1" i="0" u="none" strike="noStrike" cap="none" spc="0">
                <a:ln>
                  <a:noFill/>
                </a:ln>
                <a:solidFill>
                  <a:srgbClr val="F4313F"/>
                </a:solidFill>
                <a:latin typeface="Avenir LT Std 65 Medium"/>
                <a:cs typeface="Arial"/>
              </a:rPr>
              <a:t>Winning Branding</a:t>
            </a:r>
            <a:endParaRPr sz="1800" b="0" i="0" u="none" strike="noStrike" cap="none" spc="0">
              <a:ln>
                <a:noFill/>
              </a:ln>
              <a:solidFill>
                <a:srgbClr val="F4313F"/>
              </a:solidFill>
              <a:latin typeface="Avenir LT Std 65 Medium"/>
              <a:cs typeface="Arial"/>
            </a:endParaRPr>
          </a:p>
          <a:p>
            <a:pPr marL="0" marR="0" lvl="0" indent="0" algn="ctr" defTabSz="914400">
              <a:lnSpc>
                <a:spcPct val="100000"/>
              </a:lnSpc>
              <a:spcBef>
                <a:spcPts val="0"/>
              </a:spcBef>
              <a:spcAft>
                <a:spcPts val="0"/>
              </a:spcAft>
              <a:buClrTx/>
              <a:buSzTx/>
              <a:buFontTx/>
              <a:buNone/>
              <a:defRPr/>
            </a:pPr>
            <a:r>
              <a:rPr lang="en-GB" sz="6000" b="1" i="0" u="none" strike="noStrike" cap="none" spc="0">
                <a:ln>
                  <a:noFill/>
                </a:ln>
                <a:solidFill>
                  <a:srgbClr val="F4313F"/>
                </a:solidFill>
                <a:latin typeface="Avenir LT Std 65 Medium"/>
                <a:cs typeface="Arial"/>
              </a:rPr>
              <a:t>&amp; </a:t>
            </a:r>
            <a:r>
              <a:rPr lang="en-GB" sz="6000" b="1" i="0" u="none" strike="noStrike" cap="none" spc="0">
                <a:ln>
                  <a:noFill/>
                </a:ln>
                <a:solidFill>
                  <a:schemeClr val="bg1"/>
                </a:solidFill>
                <a:latin typeface="Avenir LT Std 65 Medium"/>
                <a:cs typeface="Arial"/>
              </a:rPr>
              <a:t>Marketing Agency</a:t>
            </a:r>
            <a:endParaRPr sz="1800" b="0" i="0" u="none" strike="noStrike" cap="none" spc="0">
              <a:ln>
                <a:noFill/>
              </a:ln>
              <a:solidFill>
                <a:schemeClr val="bg1"/>
              </a:solidFill>
              <a:latin typeface="Avenir LT Std 65 Medium"/>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48607"/>
                                        </p:tgtEl>
                                        <p:attrNameLst>
                                          <p:attrName>style.visibility</p:attrName>
                                        </p:attrNameLst>
                                      </p:cBhvr>
                                      <p:to>
                                        <p:strVal val="visible"/>
                                      </p:to>
                                    </p:set>
                                    <p:anim calcmode="lin" valueType="num">
                                      <p:cBhvr additive="base">
                                        <p:cTn id="7" dur="2000" fill="hold"/>
                                        <p:tgtEl>
                                          <p:spTgt spid="1048607"/>
                                        </p:tgtEl>
                                        <p:attrNameLst>
                                          <p:attrName>ppt_x</p:attrName>
                                        </p:attrNameLst>
                                      </p:cBhvr>
                                      <p:tavLst>
                                        <p:tav tm="0">
                                          <p:val>
                                            <p:strVal val="1+#ppt_w/2"/>
                                          </p:val>
                                        </p:tav>
                                        <p:tav tm="100000">
                                          <p:val>
                                            <p:strVal val="#ppt_x"/>
                                          </p:val>
                                        </p:tav>
                                      </p:tavLst>
                                    </p:anim>
                                    <p:anim calcmode="lin" valueType="num">
                                      <p:cBhvr additive="base">
                                        <p:cTn id="8" dur="2000" fill="hold"/>
                                        <p:tgtEl>
                                          <p:spTgt spid="104860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48606"/>
                                        </p:tgtEl>
                                        <p:attrNameLst>
                                          <p:attrName>style.visibility</p:attrName>
                                        </p:attrNameLst>
                                      </p:cBhvr>
                                      <p:to>
                                        <p:strVal val="visible"/>
                                      </p:to>
                                    </p:set>
                                    <p:anim calcmode="lin" valueType="num">
                                      <p:cBhvr additive="base">
                                        <p:cTn id="11" dur="2000" fill="hold"/>
                                        <p:tgtEl>
                                          <p:spTgt spid="1048606"/>
                                        </p:tgtEl>
                                        <p:attrNameLst>
                                          <p:attrName>ppt_x</p:attrName>
                                        </p:attrNameLst>
                                      </p:cBhvr>
                                      <p:tavLst>
                                        <p:tav tm="0">
                                          <p:val>
                                            <p:strVal val="1+#ppt_w/2"/>
                                          </p:val>
                                        </p:tav>
                                        <p:tav tm="100000">
                                          <p:val>
                                            <p:strVal val="#ppt_x"/>
                                          </p:val>
                                        </p:tav>
                                      </p:tavLst>
                                    </p:anim>
                                    <p:anim calcmode="lin" valueType="num">
                                      <p:cBhvr additive="base">
                                        <p:cTn id="12" dur="2000" fill="hold"/>
                                        <p:tgtEl>
                                          <p:spTgt spid="104860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48609"/>
                                        </p:tgtEl>
                                        <p:attrNameLst>
                                          <p:attrName>style.visibility</p:attrName>
                                        </p:attrNameLst>
                                      </p:cBhvr>
                                      <p:to>
                                        <p:strVal val="visible"/>
                                      </p:to>
                                    </p:set>
                                    <p:anim calcmode="lin" valueType="num">
                                      <p:cBhvr additive="base">
                                        <p:cTn id="15" dur="2000" fill="hold"/>
                                        <p:tgtEl>
                                          <p:spTgt spid="1048609"/>
                                        </p:tgtEl>
                                        <p:attrNameLst>
                                          <p:attrName>ppt_x</p:attrName>
                                        </p:attrNameLst>
                                      </p:cBhvr>
                                      <p:tavLst>
                                        <p:tav tm="0">
                                          <p:val>
                                            <p:strVal val="0-#ppt_w/2"/>
                                          </p:val>
                                        </p:tav>
                                        <p:tav tm="100000">
                                          <p:val>
                                            <p:strVal val="#ppt_x"/>
                                          </p:val>
                                        </p:tav>
                                      </p:tavLst>
                                    </p:anim>
                                    <p:anim calcmode="lin" valueType="num">
                                      <p:cBhvr additive="base">
                                        <p:cTn id="16" dur="2000" fill="hold"/>
                                        <p:tgtEl>
                                          <p:spTgt spid="104860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48608"/>
                                        </p:tgtEl>
                                        <p:attrNameLst>
                                          <p:attrName>style.visibility</p:attrName>
                                        </p:attrNameLst>
                                      </p:cBhvr>
                                      <p:to>
                                        <p:strVal val="visible"/>
                                      </p:to>
                                    </p:set>
                                    <p:anim calcmode="lin" valueType="num">
                                      <p:cBhvr additive="base">
                                        <p:cTn id="19" dur="2000" fill="hold"/>
                                        <p:tgtEl>
                                          <p:spTgt spid="1048608"/>
                                        </p:tgtEl>
                                        <p:attrNameLst>
                                          <p:attrName>ppt_x</p:attrName>
                                        </p:attrNameLst>
                                      </p:cBhvr>
                                      <p:tavLst>
                                        <p:tav tm="0">
                                          <p:val>
                                            <p:strVal val="0-#ppt_w/2"/>
                                          </p:val>
                                        </p:tav>
                                        <p:tav tm="100000">
                                          <p:val>
                                            <p:strVal val="#ppt_x"/>
                                          </p:val>
                                        </p:tav>
                                      </p:tavLst>
                                    </p:anim>
                                    <p:anim calcmode="lin" valueType="num">
                                      <p:cBhvr additive="base">
                                        <p:cTn id="20" dur="2000" fill="hold"/>
                                        <p:tgtEl>
                                          <p:spTgt spid="1048608"/>
                                        </p:tgtEl>
                                        <p:attrNameLst>
                                          <p:attrName>ppt_y</p:attrName>
                                        </p:attrNameLst>
                                      </p:cBhvr>
                                      <p:tavLst>
                                        <p:tav tm="0">
                                          <p:val>
                                            <p:strVal val="#ppt_y"/>
                                          </p:val>
                                        </p:tav>
                                        <p:tav tm="100000">
                                          <p:val>
                                            <p:strVal val="#ppt_y"/>
                                          </p:val>
                                        </p:tav>
                                      </p:tavLst>
                                    </p:anim>
                                  </p:childTnLst>
                                </p:cTn>
                              </p:par>
                              <p:par>
                                <p:cTn id="21" presetID="0" presetClass="path" presetSubtype="0" accel="50000" decel="50000" fill="hold" nodeType="withEffect">
                                  <p:stCondLst>
                                    <p:cond delay="0"/>
                                  </p:stCondLst>
                                  <p:childTnLst>
                                    <p:animMotion origin="layout" path="M 0.01055 -0.0206 L -0.1737 -0.025 " pathEditMode="relative" rAng="0" ptsTypes="AA">
                                      <p:cBhvr>
                                        <p:cTn id="22" dur="2000" spd="-100000" fill="hold"/>
                                        <p:tgtEl>
                                          <p:spTgt spid="2097157"/>
                                        </p:tgtEl>
                                        <p:attrNameLst>
                                          <p:attrName>ppt_x</p:attrName>
                                          <p:attrName>ppt_y</p:attrName>
                                        </p:attrNameLst>
                                      </p:cBhvr>
                                      <p:rCtr x="-9206" y="-231"/>
                                    </p:animMotion>
                                  </p:childTnLst>
                                </p:cTn>
                              </p:par>
                            </p:childTnLst>
                          </p:cTn>
                        </p:par>
                        <p:par>
                          <p:cTn id="23" fill="hold">
                            <p:stCondLst>
                              <p:cond delay="2000"/>
                            </p:stCondLst>
                            <p:childTnLst>
                              <p:par>
                                <p:cTn id="24" presetID="42" presetClass="entr" presetSubtype="0" fill="hold" nodeType="afterEffect">
                                  <p:stCondLst>
                                    <p:cond delay="0"/>
                                  </p:stCondLst>
                                  <p:childTnLst>
                                    <p:set>
                                      <p:cBhvr>
                                        <p:cTn id="25" dur="1" fill="hold">
                                          <p:stCondLst>
                                            <p:cond delay="0"/>
                                          </p:stCondLst>
                                        </p:cTn>
                                        <p:tgtEl>
                                          <p:spTgt spid="1048610"/>
                                        </p:tgtEl>
                                        <p:attrNameLst>
                                          <p:attrName>style.visibility</p:attrName>
                                        </p:attrNameLst>
                                      </p:cBhvr>
                                      <p:to>
                                        <p:strVal val="visible"/>
                                      </p:to>
                                    </p:set>
                                    <p:animEffect transition="in" filter="fade">
                                      <p:cBhvr>
                                        <p:cTn id="26" dur="1000"/>
                                        <p:tgtEl>
                                          <p:spTgt spid="1048610"/>
                                        </p:tgtEl>
                                      </p:cBhvr>
                                    </p:animEffect>
                                    <p:anim calcmode="lin" valueType="num">
                                      <p:cBhvr>
                                        <p:cTn id="27" dur="1000" fill="hold"/>
                                        <p:tgtEl>
                                          <p:spTgt spid="1048610"/>
                                        </p:tgtEl>
                                        <p:attrNameLst>
                                          <p:attrName>ppt_x</p:attrName>
                                        </p:attrNameLst>
                                      </p:cBhvr>
                                      <p:tavLst>
                                        <p:tav tm="0">
                                          <p:val>
                                            <p:strVal val="#ppt_x"/>
                                          </p:val>
                                        </p:tav>
                                        <p:tav tm="100000">
                                          <p:val>
                                            <p:strVal val="#ppt_x"/>
                                          </p:val>
                                        </p:tav>
                                      </p:tavLst>
                                    </p:anim>
                                    <p:anim calcmode="lin" valueType="num">
                                      <p:cBhvr>
                                        <p:cTn id="28" dur="1000" fill="hold"/>
                                        <p:tgtEl>
                                          <p:spTgt spid="1048610"/>
                                        </p:tgtEl>
                                        <p:attrNameLst>
                                          <p:attrName>ppt_y</p:attrName>
                                        </p:attrNameLst>
                                      </p:cBhvr>
                                      <p:tavLst>
                                        <p:tav tm="0">
                                          <p:val>
                                            <p:strVal val="#ppt_y+.1"/>
                                          </p:val>
                                        </p:tav>
                                        <p:tav tm="100000">
                                          <p:val>
                                            <p:strVal val="#ppt_y"/>
                                          </p:val>
                                        </p:tav>
                                      </p:tavLst>
                                    </p:anim>
                                  </p:childTnLst>
                                </p:cTn>
                              </p:par>
                              <p:par>
                                <p:cTn id="29" presetID="47" presetClass="entr" presetSubtype="0" fill="hold" nodeType="withEffect">
                                  <p:stCondLst>
                                    <p:cond delay="0"/>
                                  </p:stCondLst>
                                  <p:childTnLst>
                                    <p:set>
                                      <p:cBhvr>
                                        <p:cTn id="30" dur="1" fill="hold">
                                          <p:stCondLst>
                                            <p:cond delay="0"/>
                                          </p:stCondLst>
                                        </p:cTn>
                                        <p:tgtEl>
                                          <p:spTgt spid="1048611"/>
                                        </p:tgtEl>
                                        <p:attrNameLst>
                                          <p:attrName>style.visibility</p:attrName>
                                        </p:attrNameLst>
                                      </p:cBhvr>
                                      <p:to>
                                        <p:strVal val="visible"/>
                                      </p:to>
                                    </p:set>
                                    <p:animEffect transition="in" filter="fade">
                                      <p:cBhvr>
                                        <p:cTn id="31" dur="1000"/>
                                        <p:tgtEl>
                                          <p:spTgt spid="1048611"/>
                                        </p:tgtEl>
                                      </p:cBhvr>
                                    </p:animEffect>
                                    <p:anim calcmode="lin" valueType="num">
                                      <p:cBhvr>
                                        <p:cTn id="32" dur="1000" fill="hold"/>
                                        <p:tgtEl>
                                          <p:spTgt spid="1048611"/>
                                        </p:tgtEl>
                                        <p:attrNameLst>
                                          <p:attrName>ppt_x</p:attrName>
                                        </p:attrNameLst>
                                      </p:cBhvr>
                                      <p:tavLst>
                                        <p:tav tm="0">
                                          <p:val>
                                            <p:strVal val="#ppt_x"/>
                                          </p:val>
                                        </p:tav>
                                        <p:tav tm="100000">
                                          <p:val>
                                            <p:strVal val="#ppt_x"/>
                                          </p:val>
                                        </p:tav>
                                      </p:tavLst>
                                    </p:anim>
                                    <p:anim calcmode="lin" valueType="num">
                                      <p:cBhvr>
                                        <p:cTn id="33" dur="1000" fill="hold"/>
                                        <p:tgtEl>
                                          <p:spTgt spid="10486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Rectangle 2"/>
          <p:cNvSpPr/>
          <p:nvPr/>
        </p:nvSpPr>
        <p:spPr bwMode="auto">
          <a:xfrm>
            <a:off x="8616280" y="0"/>
            <a:ext cx="357572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47"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16" name="Rectangle: Rounded Corners 11"/>
          <p:cNvSpPr/>
          <p:nvPr/>
        </p:nvSpPr>
        <p:spPr bwMode="auto">
          <a:xfrm>
            <a:off x="-2999874" y="2180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7" name="Rectangle: Rounded Corners 1"/>
          <p:cNvSpPr/>
          <p:nvPr/>
        </p:nvSpPr>
        <p:spPr bwMode="auto">
          <a:xfrm>
            <a:off x="-2872874" y="2307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8" name="Rectangle: Rounded Corners 14"/>
          <p:cNvSpPr/>
          <p:nvPr/>
        </p:nvSpPr>
        <p:spPr bwMode="auto">
          <a:xfrm>
            <a:off x="13064476" y="1310172"/>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9" name="Rectangle: Rounded Corners 2"/>
          <p:cNvSpPr/>
          <p:nvPr/>
        </p:nvSpPr>
        <p:spPr bwMode="auto">
          <a:xfrm>
            <a:off x="12736095" y="1160630"/>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2" name="Rectangle 19"/>
          <p:cNvSpPr>
            <a:spLocks noChangeArrowheads="1"/>
          </p:cNvSpPr>
          <p:nvPr/>
        </p:nvSpPr>
        <p:spPr bwMode="auto">
          <a:xfrm>
            <a:off x="2177462" y="2627699"/>
            <a:ext cx="7837075" cy="1107996"/>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lvl="0" algn="ctr">
              <a:defRPr/>
            </a:pPr>
            <a:r>
              <a:rPr lang="en-IN" sz="6600" b="1">
                <a:solidFill>
                  <a:srgbClr val="E62E40"/>
                </a:solidFill>
              </a:rPr>
              <a:t>Cult</a:t>
            </a:r>
            <a:r>
              <a:rPr lang="en-IN" sz="6600" b="1">
                <a:solidFill>
                  <a:schemeClr val="bg1"/>
                </a:solidFill>
              </a:rPr>
              <a:t>ivate</a:t>
            </a:r>
            <a:endParaRPr sz="66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48617"/>
                                        </p:tgtEl>
                                        <p:attrNameLst>
                                          <p:attrName>style.visibility</p:attrName>
                                        </p:attrNameLst>
                                      </p:cBhvr>
                                      <p:to>
                                        <p:strVal val="visible"/>
                                      </p:to>
                                    </p:set>
                                    <p:anim calcmode="lin" valueType="num">
                                      <p:cBhvr additive="base">
                                        <p:cTn id="7" dur="2000" fill="hold"/>
                                        <p:tgtEl>
                                          <p:spTgt spid="1048617"/>
                                        </p:tgtEl>
                                        <p:attrNameLst>
                                          <p:attrName>ppt_x</p:attrName>
                                        </p:attrNameLst>
                                      </p:cBhvr>
                                      <p:tavLst>
                                        <p:tav tm="0">
                                          <p:val>
                                            <p:strVal val="1+#ppt_w/2"/>
                                          </p:val>
                                        </p:tav>
                                        <p:tav tm="100000">
                                          <p:val>
                                            <p:strVal val="#ppt_x"/>
                                          </p:val>
                                        </p:tav>
                                      </p:tavLst>
                                    </p:anim>
                                    <p:anim calcmode="lin" valueType="num">
                                      <p:cBhvr additive="base">
                                        <p:cTn id="8" dur="2000" fill="hold"/>
                                        <p:tgtEl>
                                          <p:spTgt spid="10486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48616"/>
                                        </p:tgtEl>
                                        <p:attrNameLst>
                                          <p:attrName>style.visibility</p:attrName>
                                        </p:attrNameLst>
                                      </p:cBhvr>
                                      <p:to>
                                        <p:strVal val="visible"/>
                                      </p:to>
                                    </p:set>
                                    <p:anim calcmode="lin" valueType="num">
                                      <p:cBhvr additive="base">
                                        <p:cTn id="11" dur="2000" fill="hold"/>
                                        <p:tgtEl>
                                          <p:spTgt spid="1048616"/>
                                        </p:tgtEl>
                                        <p:attrNameLst>
                                          <p:attrName>ppt_x</p:attrName>
                                        </p:attrNameLst>
                                      </p:cBhvr>
                                      <p:tavLst>
                                        <p:tav tm="0">
                                          <p:val>
                                            <p:strVal val="1+#ppt_w/2"/>
                                          </p:val>
                                        </p:tav>
                                        <p:tav tm="100000">
                                          <p:val>
                                            <p:strVal val="#ppt_x"/>
                                          </p:val>
                                        </p:tav>
                                      </p:tavLst>
                                    </p:anim>
                                    <p:anim calcmode="lin" valueType="num">
                                      <p:cBhvr additive="base">
                                        <p:cTn id="12" dur="2000" fill="hold"/>
                                        <p:tgtEl>
                                          <p:spTgt spid="104861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48619"/>
                                        </p:tgtEl>
                                        <p:attrNameLst>
                                          <p:attrName>style.visibility</p:attrName>
                                        </p:attrNameLst>
                                      </p:cBhvr>
                                      <p:to>
                                        <p:strVal val="visible"/>
                                      </p:to>
                                    </p:set>
                                    <p:anim calcmode="lin" valueType="num">
                                      <p:cBhvr additive="base">
                                        <p:cTn id="15" dur="2000" fill="hold"/>
                                        <p:tgtEl>
                                          <p:spTgt spid="1048619"/>
                                        </p:tgtEl>
                                        <p:attrNameLst>
                                          <p:attrName>ppt_x</p:attrName>
                                        </p:attrNameLst>
                                      </p:cBhvr>
                                      <p:tavLst>
                                        <p:tav tm="0">
                                          <p:val>
                                            <p:strVal val="0-#ppt_w/2"/>
                                          </p:val>
                                        </p:tav>
                                        <p:tav tm="100000">
                                          <p:val>
                                            <p:strVal val="#ppt_x"/>
                                          </p:val>
                                        </p:tav>
                                      </p:tavLst>
                                    </p:anim>
                                    <p:anim calcmode="lin" valueType="num">
                                      <p:cBhvr additive="base">
                                        <p:cTn id="16" dur="2000" fill="hold"/>
                                        <p:tgtEl>
                                          <p:spTgt spid="104861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48618"/>
                                        </p:tgtEl>
                                        <p:attrNameLst>
                                          <p:attrName>style.visibility</p:attrName>
                                        </p:attrNameLst>
                                      </p:cBhvr>
                                      <p:to>
                                        <p:strVal val="visible"/>
                                      </p:to>
                                    </p:set>
                                    <p:anim calcmode="lin" valueType="num">
                                      <p:cBhvr additive="base">
                                        <p:cTn id="19" dur="2000" fill="hold"/>
                                        <p:tgtEl>
                                          <p:spTgt spid="1048618"/>
                                        </p:tgtEl>
                                        <p:attrNameLst>
                                          <p:attrName>ppt_x</p:attrName>
                                        </p:attrNameLst>
                                      </p:cBhvr>
                                      <p:tavLst>
                                        <p:tav tm="0">
                                          <p:val>
                                            <p:strVal val="0-#ppt_w/2"/>
                                          </p:val>
                                        </p:tav>
                                        <p:tav tm="100000">
                                          <p:val>
                                            <p:strVal val="#ppt_x"/>
                                          </p:val>
                                        </p:tav>
                                      </p:tavLst>
                                    </p:anim>
                                    <p:anim calcmode="lin" valueType="num">
                                      <p:cBhvr additive="base">
                                        <p:cTn id="20" dur="2000" fill="hold"/>
                                        <p:tgtEl>
                                          <p:spTgt spid="1048618"/>
                                        </p:tgtEl>
                                        <p:attrNameLst>
                                          <p:attrName>ppt_y</p:attrName>
                                        </p:attrNameLst>
                                      </p:cBhvr>
                                      <p:tavLst>
                                        <p:tav tm="0">
                                          <p:val>
                                            <p:strVal val="#ppt_y"/>
                                          </p:val>
                                        </p:tav>
                                        <p:tav tm="100000">
                                          <p:val>
                                            <p:strVal val="#ppt_y"/>
                                          </p:val>
                                        </p:tav>
                                      </p:tavLst>
                                    </p:anim>
                                  </p:childTnLst>
                                </p:cTn>
                              </p:par>
                              <p:par>
                                <p:cTn id="21" presetID="0" presetClass="path" presetSubtype="0" accel="50000" decel="50000" fill="hold" nodeType="withEffect">
                                  <p:stCondLst>
                                    <p:cond delay="0"/>
                                  </p:stCondLst>
                                  <p:childTnLst>
                                    <p:animMotion origin="layout" path="M 0.01055 -0.0206 L -0.1737 -0.025 " pathEditMode="relative" rAng="0" ptsTypes="AA">
                                      <p:cBhvr>
                                        <p:cTn id="22" dur="2000" spd="-100000" fill="hold"/>
                                        <p:tgtEl>
                                          <p:spTgt spid="2097158"/>
                                        </p:tgtEl>
                                        <p:attrNameLst>
                                          <p:attrName>ppt_x</p:attrName>
                                          <p:attrName>ppt_y</p:attrName>
                                        </p:attrNameLst>
                                      </p:cBhvr>
                                      <p:rCtr x="-9206" y="-231"/>
                                    </p:animMotion>
                                  </p:childTnLst>
                                </p:cTn>
                              </p:par>
                              <p:par>
                                <p:cTn id="23" presetID="47"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8676" name="TextBox 4"/>
          <p:cNvSpPr txBox="1"/>
          <p:nvPr/>
        </p:nvSpPr>
        <p:spPr bwMode="auto">
          <a:xfrm>
            <a:off x="911424" y="486260"/>
            <a:ext cx="4975620" cy="1348740"/>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IN" sz="2800" b="1">
                <a:solidFill>
                  <a:srgbClr val="000000"/>
                </a:solidFill>
                <a:latin typeface="Calibri"/>
              </a:rPr>
              <a:t>Empowering </a:t>
            </a:r>
            <a:r>
              <a:rPr lang="en-IN" sz="2800" b="1">
                <a:solidFill>
                  <a:srgbClr val="E62E40"/>
                </a:solidFill>
                <a:latin typeface="Calibri"/>
              </a:rPr>
              <a:t>Cultivate</a:t>
            </a:r>
            <a:r>
              <a:rPr lang="en-IN" sz="2800" b="1">
                <a:solidFill>
                  <a:srgbClr val="000000"/>
                </a:solidFill>
                <a:latin typeface="Calibri"/>
              </a:rPr>
              <a:t> to Lead in Food Sustainability Across Europe</a:t>
            </a:r>
            <a:endParaRPr lang="en-GB" sz="2800" b="1">
              <a:solidFill>
                <a:srgbClr val="E62E40"/>
              </a:solidFill>
              <a:latin typeface="Avenir LT Std 65 Medium"/>
              <a:cs typeface="Arial"/>
            </a:endParaRPr>
          </a:p>
        </p:txBody>
      </p:sp>
      <p:sp>
        <p:nvSpPr>
          <p:cNvPr id="1048677" name="TextBox 5"/>
          <p:cNvSpPr txBox="1"/>
          <p:nvPr/>
        </p:nvSpPr>
        <p:spPr bwMode="auto">
          <a:xfrm>
            <a:off x="911424" y="1887706"/>
            <a:ext cx="4975620" cy="3457357"/>
          </a:xfrm>
          <a:prstGeom prst="rect">
            <a:avLst/>
          </a:prstGeom>
          <a:noFill/>
        </p:spPr>
        <p:txBody>
          <a:bodyPr wrap="square">
            <a:spAutoFit/>
          </a:bodyPr>
          <a:lstStyle/>
          <a:p>
            <a:pPr>
              <a:defRPr/>
            </a:pPr>
            <a:r>
              <a:rPr lang="en-IN" b="1">
                <a:solidFill>
                  <a:srgbClr val="E62E40"/>
                </a:solidFill>
                <a:latin typeface="Calibri"/>
              </a:rPr>
              <a:t>About the Client</a:t>
            </a:r>
            <a:endParaRPr lang="en-IN">
              <a:solidFill>
                <a:srgbClr val="E62E40"/>
              </a:solidFill>
              <a:latin typeface="Aptos Display"/>
            </a:endParaRPr>
          </a:p>
          <a:p>
            <a:pPr algn="just">
              <a:spcAft>
                <a:spcPts val="1000"/>
              </a:spcAft>
              <a:defRPr/>
            </a:pPr>
            <a:r>
              <a:rPr lang="en-IN" sz="1400" b="1">
                <a:solidFill>
                  <a:srgbClr val="000000"/>
                </a:solidFill>
              </a:rPr>
              <a:t>Cultivate</a:t>
            </a:r>
            <a:r>
              <a:rPr lang="en-IN" sz="1400">
                <a:solidFill>
                  <a:srgbClr val="000000"/>
                </a:solidFill>
              </a:rPr>
              <a:t> is a government-sponsored initiative dedicated to advancing food sustainability from farm to table. Operating across Ireland, America, and Europe, Cultivate focuses on serving European countries like Poland and the Czech Republic, with plans for expansion into additional markets. Their mission is to be a trusted leader in innovative solutions that promote sustainability across the agricultural food industry.</a:t>
            </a:r>
            <a:endParaRPr lang="en-IN" sz="1400"/>
          </a:p>
          <a:p>
            <a:pPr algn="just">
              <a:spcAft>
                <a:spcPts val="1000"/>
              </a:spcAft>
              <a:defRPr/>
            </a:pPr>
            <a:r>
              <a:rPr lang="en-IN" sz="1400">
                <a:solidFill>
                  <a:srgbClr val="000000"/>
                </a:solidFill>
              </a:rPr>
              <a:t>Despite their noble goals, Cultivate faced challenges in effectively positioning themselves as the go-to authority in food sustainability, particularly in the European market. To address these hurdles, they partnered with </a:t>
            </a:r>
            <a:r>
              <a:rPr lang="en-IN" sz="1400" b="1">
                <a:solidFill>
                  <a:srgbClr val="000000"/>
                </a:solidFill>
              </a:rPr>
              <a:t>BrandYou Creative Marketing Agency</a:t>
            </a:r>
            <a:r>
              <a:rPr lang="en-IN" sz="1400">
                <a:solidFill>
                  <a:srgbClr val="000000"/>
                </a:solidFill>
              </a:rPr>
              <a:t>, seeking expertise in branding and digital marketing.</a:t>
            </a:r>
            <a:endParaRPr lang="en-IN" sz="1400"/>
          </a:p>
          <a:p>
            <a:pPr marL="0" marR="0" lvl="0" indent="0" algn="l"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grpSp>
        <p:nvGrpSpPr>
          <p:cNvPr id="72" name="Group 8"/>
          <p:cNvGrpSpPr/>
          <p:nvPr/>
        </p:nvGrpSpPr>
        <p:grpSpPr bwMode="auto">
          <a:xfrm>
            <a:off x="9719310" y="4313555"/>
            <a:ext cx="2185670" cy="2185670"/>
            <a:chOff x="15758" y="7358"/>
            <a:chExt cx="3442" cy="3442"/>
          </a:xfrm>
        </p:grpSpPr>
        <p:sp>
          <p:nvSpPr>
            <p:cNvPr id="1048678"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79"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80" name="TextBox 37"/>
          <p:cNvSpPr txBox="1"/>
          <p:nvPr/>
        </p:nvSpPr>
        <p:spPr bwMode="auto">
          <a:xfrm>
            <a:off x="6404275" y="1835000"/>
            <a:ext cx="5432864" cy="369332"/>
          </a:xfrm>
          <a:prstGeom prst="rect">
            <a:avLst/>
          </a:prstGeom>
          <a:noFill/>
        </p:spPr>
        <p:txBody>
          <a:bodyPr wrap="square" rtlCol="0">
            <a:spAutoFit/>
          </a:bodyPr>
          <a:lstStyle/>
          <a:p>
            <a:pPr>
              <a:defRPr/>
            </a:pPr>
            <a:r>
              <a:rPr lang="en-IN" sz="1800" b="1">
                <a:solidFill>
                  <a:srgbClr val="E62E40"/>
                </a:solidFill>
                <a:latin typeface="Calibri"/>
              </a:rPr>
              <a:t>Statement of the problem</a:t>
            </a:r>
            <a:r>
              <a:rPr lang="en-IN">
                <a:solidFill>
                  <a:srgbClr val="E62E40"/>
                </a:solidFill>
                <a:latin typeface="Aptos Display"/>
              </a:rPr>
              <a:t>………………………</a:t>
            </a:r>
            <a:endParaRPr/>
          </a:p>
        </p:txBody>
      </p:sp>
      <p:sp>
        <p:nvSpPr>
          <p:cNvPr id="1048681" name="TextBox 39"/>
          <p:cNvSpPr txBox="1"/>
          <p:nvPr/>
        </p:nvSpPr>
        <p:spPr bwMode="auto">
          <a:xfrm>
            <a:off x="6407499" y="2169848"/>
            <a:ext cx="5260445" cy="3800199"/>
          </a:xfrm>
          <a:prstGeom prst="rect">
            <a:avLst/>
          </a:prstGeom>
          <a:noFill/>
        </p:spPr>
        <p:txBody>
          <a:bodyPr wrap="square">
            <a:spAutoFit/>
          </a:bodyPr>
          <a:lstStyle/>
          <a:p>
            <a:pPr algn="l">
              <a:spcAft>
                <a:spcPts val="1000"/>
              </a:spcAft>
              <a:defRPr/>
            </a:pPr>
            <a:r>
              <a:rPr lang="en-IN" sz="1400">
                <a:solidFill>
                  <a:srgbClr val="000000"/>
                </a:solidFill>
              </a:rPr>
              <a:t>Cultivates aspirations to lead the European food sustainability movement were hindered by several key challenges:</a:t>
            </a:r>
            <a:endParaRPr lang="en-IN" sz="1400"/>
          </a:p>
          <a:p>
            <a:pPr marL="450215" indent="-228600" algn="l">
              <a:spcAft>
                <a:spcPts val="1000"/>
              </a:spcAft>
              <a:buFont typeface="+mj-lt"/>
              <a:buAutoNum type="arabicPeriod"/>
              <a:defRPr/>
            </a:pPr>
            <a:r>
              <a:rPr lang="en-IN" sz="1400" b="1">
                <a:solidFill>
                  <a:srgbClr val="000000"/>
                </a:solidFill>
              </a:rPr>
              <a:t>Lack of a Cohesive Brand Identity:</a:t>
            </a:r>
            <a:br>
              <a:rPr lang="en-IN" sz="1400" b="1">
                <a:solidFill>
                  <a:srgbClr val="000000"/>
                </a:solidFill>
              </a:rPr>
            </a:br>
            <a:r>
              <a:rPr lang="en-IN" sz="1400" b="1">
                <a:solidFill>
                  <a:srgbClr val="000000"/>
                </a:solidFill>
              </a:rPr>
              <a:t> </a:t>
            </a:r>
            <a:r>
              <a:rPr lang="en-IN" sz="1400">
                <a:solidFill>
                  <a:srgbClr val="000000"/>
                </a:solidFill>
              </a:rPr>
              <a:t>Cultivate lacked a clear, resonant identity that could communicate their values and mission across diverse markets.</a:t>
            </a:r>
            <a:endParaRPr lang="en-IN" sz="1400"/>
          </a:p>
          <a:p>
            <a:pPr marL="450215" indent="-228600" algn="l">
              <a:spcAft>
                <a:spcPts val="1000"/>
              </a:spcAft>
              <a:buFont typeface="+mj-lt"/>
              <a:buAutoNum type="arabicPeriod"/>
              <a:defRPr/>
            </a:pPr>
            <a:r>
              <a:rPr lang="en-IN" sz="1400" b="1">
                <a:solidFill>
                  <a:srgbClr val="000000"/>
                </a:solidFill>
              </a:rPr>
              <a:t>Urgency of Execution:</a:t>
            </a:r>
            <a:br>
              <a:rPr lang="en-IN" sz="1400" b="1">
                <a:solidFill>
                  <a:srgbClr val="000000"/>
                </a:solidFill>
              </a:rPr>
            </a:br>
            <a:r>
              <a:rPr lang="en-IN" sz="1400" b="1">
                <a:solidFill>
                  <a:srgbClr val="000000"/>
                </a:solidFill>
              </a:rPr>
              <a:t> </a:t>
            </a:r>
            <a:r>
              <a:rPr lang="en-IN" sz="1400">
                <a:solidFill>
                  <a:srgbClr val="000000"/>
                </a:solidFill>
              </a:rPr>
              <a:t>With only a few weeks to develop a brand name and identity system for their European program, the timeline was tight.</a:t>
            </a:r>
            <a:endParaRPr lang="en-IN" sz="1400"/>
          </a:p>
          <a:p>
            <a:pPr marL="450215" indent="-228600" algn="l">
              <a:spcAft>
                <a:spcPts val="1000"/>
              </a:spcAft>
              <a:buFont typeface="+mj-lt"/>
              <a:buAutoNum type="arabicPeriod"/>
              <a:defRPr/>
            </a:pPr>
            <a:r>
              <a:rPr lang="en-IN" sz="1400" b="1">
                <a:solidFill>
                  <a:srgbClr val="000000"/>
                </a:solidFill>
              </a:rPr>
              <a:t>Geographically Dispersed Teams:</a:t>
            </a:r>
            <a:br>
              <a:rPr lang="en-IN" sz="1400" b="1">
                <a:solidFill>
                  <a:srgbClr val="000000"/>
                </a:solidFill>
              </a:rPr>
            </a:br>
            <a:r>
              <a:rPr lang="en-IN" sz="1400" b="1">
                <a:solidFill>
                  <a:srgbClr val="000000"/>
                </a:solidFill>
              </a:rPr>
              <a:t> </a:t>
            </a:r>
            <a:r>
              <a:rPr lang="en-IN" sz="1400">
                <a:solidFill>
                  <a:srgbClr val="000000"/>
                </a:solidFill>
              </a:rPr>
              <a:t> The need for remote collaboration across different time zones added complexity to the branding process.</a:t>
            </a:r>
            <a:endParaRPr lang="en-IN" sz="1400"/>
          </a:p>
          <a:p>
            <a:pPr marL="450215" indent="-228600" algn="l">
              <a:spcAft>
                <a:spcPts val="1000"/>
              </a:spcAft>
              <a:buFont typeface="+mj-lt"/>
              <a:buAutoNum type="arabicPeriod"/>
              <a:defRPr/>
            </a:pPr>
            <a:r>
              <a:rPr lang="en-IN" sz="1400" b="1">
                <a:solidFill>
                  <a:srgbClr val="000000"/>
                </a:solidFill>
              </a:rPr>
              <a:t>Competitor Landscape:</a:t>
            </a:r>
            <a:br>
              <a:rPr lang="en-IN" sz="1400" b="1">
                <a:solidFill>
                  <a:srgbClr val="000000"/>
                </a:solidFill>
              </a:rPr>
            </a:br>
            <a:r>
              <a:rPr lang="en-IN" sz="1400">
                <a:solidFill>
                  <a:srgbClr val="000000"/>
                </a:solidFill>
              </a:rPr>
              <a:t>Cultivate needed a distinctive identity to stand out in a crowded field, with competitors like McDonald’s sustainability initiatives setting a high bar.</a:t>
            </a:r>
            <a:endParaRPr lang="en-IN" sz="1400"/>
          </a:p>
        </p:txBody>
      </p:sp>
      <p:pic>
        <p:nvPicPr>
          <p:cNvPr id="2097172" name="Picture 17"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12" name="Picture 8"/>
          <p:cNvPicPr>
            <a:picLocks noChangeAspect="1"/>
          </p:cNvPicPr>
          <p:nvPr/>
        </p:nvPicPr>
        <p:blipFill>
          <a:blip r:embed="rId4"/>
          <a:srcRect l="18457" t="50955" r="9900" b="10614"/>
          <a:stretch/>
        </p:blipFill>
        <p:spPr bwMode="auto">
          <a:xfrm>
            <a:off x="903581" y="5007292"/>
            <a:ext cx="4991305" cy="1505997"/>
          </a:xfrm>
          <a:prstGeom prst="rect">
            <a:avLst/>
          </a:prstGeom>
        </p:spPr>
      </p:pic>
      <p:pic>
        <p:nvPicPr>
          <p:cNvPr id="2" name="Picture 8"/>
          <p:cNvPicPr>
            <a:picLocks noChangeAspect="1"/>
          </p:cNvPicPr>
          <p:nvPr/>
        </p:nvPicPr>
        <p:blipFill>
          <a:blip r:embed="rId4"/>
          <a:srcRect l="19074" t="30093" r="59309" b="63319"/>
          <a:stretch/>
        </p:blipFill>
        <p:spPr bwMode="auto">
          <a:xfrm>
            <a:off x="10031760" y="0"/>
            <a:ext cx="2160240" cy="3703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2"/>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74" name="Group 8"/>
          <p:cNvGrpSpPr/>
          <p:nvPr/>
        </p:nvGrpSpPr>
        <p:grpSpPr bwMode="auto">
          <a:xfrm>
            <a:off x="9719310" y="4313555"/>
            <a:ext cx="2185670" cy="2185670"/>
            <a:chOff x="15758" y="7358"/>
            <a:chExt cx="3442" cy="3442"/>
          </a:xfrm>
        </p:grpSpPr>
        <p:sp>
          <p:nvSpPr>
            <p:cNvPr id="1048682"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83"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84" name="TextBox 3"/>
          <p:cNvSpPr txBox="1"/>
          <p:nvPr/>
        </p:nvSpPr>
        <p:spPr bwMode="auto">
          <a:xfrm>
            <a:off x="931689" y="626634"/>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Approach &amp; Solution</a:t>
            </a:r>
            <a:endParaRPr/>
          </a:p>
        </p:txBody>
      </p:sp>
      <p:sp>
        <p:nvSpPr>
          <p:cNvPr id="1048685" name="TextBox 14"/>
          <p:cNvSpPr txBox="1"/>
          <p:nvPr/>
        </p:nvSpPr>
        <p:spPr bwMode="auto">
          <a:xfrm>
            <a:off x="931689" y="1160629"/>
            <a:ext cx="5164669" cy="4054199"/>
          </a:xfrm>
          <a:prstGeom prst="rect">
            <a:avLst/>
          </a:prstGeom>
          <a:noFill/>
        </p:spPr>
        <p:txBody>
          <a:bodyPr wrap="square">
            <a:spAutoFit/>
          </a:bodyPr>
          <a:lstStyle/>
          <a:p>
            <a:pPr algn="just">
              <a:spcAft>
                <a:spcPts val="1000"/>
              </a:spcAft>
              <a:defRPr/>
            </a:pPr>
            <a:r>
              <a:rPr lang="en-IN" sz="1400">
                <a:solidFill>
                  <a:srgbClr val="000000"/>
                </a:solidFill>
              </a:rPr>
              <a:t>At </a:t>
            </a:r>
            <a:r>
              <a:rPr lang="en-IN" sz="1400" b="1">
                <a:solidFill>
                  <a:srgbClr val="000000"/>
                </a:solidFill>
              </a:rPr>
              <a:t>BrandYou</a:t>
            </a:r>
            <a:r>
              <a:rPr lang="en-IN" sz="1400">
                <a:solidFill>
                  <a:srgbClr val="000000"/>
                </a:solidFill>
              </a:rPr>
              <a:t>, we embraced the challenge with determination and a clear strategy to deliver impactful results within the tight deadline:</a:t>
            </a:r>
            <a:endParaRPr lang="en-IN" sz="1400"/>
          </a:p>
          <a:p>
            <a:pPr marL="450215" algn="just">
              <a:spcAft>
                <a:spcPts val="1000"/>
              </a:spcAft>
              <a:defRPr/>
            </a:pPr>
            <a:r>
              <a:rPr lang="en-IN" sz="1400" b="1">
                <a:solidFill>
                  <a:srgbClr val="C00000"/>
                </a:solidFill>
              </a:rPr>
              <a:t>Rapid Immersion and Collaboration</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Dedicated an intensive weekend to fully understand Cultivate’s mission, values, and market aspirations.</a:t>
            </a:r>
            <a:endParaRPr lang="en-IN" sz="1400"/>
          </a:p>
          <a:p>
            <a:pPr marL="450215" indent="-228600" algn="just">
              <a:spcAft>
                <a:spcPts val="1000"/>
              </a:spcAft>
              <a:buFont typeface="Arial"/>
              <a:buChar char="•"/>
              <a:defRPr/>
            </a:pPr>
            <a:r>
              <a:rPr lang="en-IN" sz="1400">
                <a:solidFill>
                  <a:srgbClr val="000000"/>
                </a:solidFill>
              </a:rPr>
              <a:t>Conducted online meetings to collaborate with key stakeholders, ensuring clarity and alignment without the need for in-person interactions.</a:t>
            </a:r>
            <a:endParaRPr lang="en-IN" sz="1400"/>
          </a:p>
          <a:p>
            <a:pPr marL="450215" algn="just">
              <a:spcAft>
                <a:spcPts val="1000"/>
              </a:spcAft>
              <a:defRPr/>
            </a:pPr>
            <a:r>
              <a:rPr lang="en-IN" sz="1400" b="1">
                <a:solidFill>
                  <a:srgbClr val="C00000"/>
                </a:solidFill>
              </a:rPr>
              <a:t>Brand Naming and Identity Development</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Created a range of strategic brand names that captured Cultivate’s commitment to sustainability, innovation, and collaboration.</a:t>
            </a:r>
            <a:endParaRPr lang="en-IN" sz="1400"/>
          </a:p>
          <a:p>
            <a:pPr marL="450215" indent="-228600" algn="just">
              <a:spcAft>
                <a:spcPts val="1000"/>
              </a:spcAft>
              <a:buFont typeface="Arial"/>
              <a:buChar char="•"/>
              <a:defRPr/>
            </a:pPr>
            <a:r>
              <a:rPr lang="en-IN" sz="1400">
                <a:solidFill>
                  <a:srgbClr val="000000"/>
                </a:solidFill>
              </a:rPr>
              <a:t>Presented storyboards to senior managers, illustrating how the names would resonate across cultures and languages in the European market.</a:t>
            </a:r>
            <a:endParaRPr lang="en-IN" sz="1400"/>
          </a:p>
        </p:txBody>
      </p:sp>
      <p:pic>
        <p:nvPicPr>
          <p:cNvPr id="2097173"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86" name="TextBox 2"/>
          <p:cNvSpPr txBox="1"/>
          <p:nvPr/>
        </p:nvSpPr>
        <p:spPr bwMode="auto">
          <a:xfrm>
            <a:off x="6353398" y="1162949"/>
            <a:ext cx="5164669" cy="3073759"/>
          </a:xfrm>
          <a:prstGeom prst="rect">
            <a:avLst/>
          </a:prstGeom>
          <a:noFill/>
        </p:spPr>
        <p:txBody>
          <a:bodyPr wrap="square">
            <a:spAutoFit/>
          </a:bodyPr>
          <a:lstStyle/>
          <a:p>
            <a:pPr marL="450215" algn="just">
              <a:spcAft>
                <a:spcPts val="1000"/>
              </a:spcAft>
              <a:defRPr/>
            </a:pPr>
            <a:r>
              <a:rPr lang="en-IN" sz="1400" b="1">
                <a:solidFill>
                  <a:srgbClr val="C00000"/>
                </a:solidFill>
              </a:rPr>
              <a:t>Visual Identity System</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Designed a cohesive brand identity system featuring a modern logo, color palette, typography, and iconography that reflected Cultivate’s sustainable ethos.</a:t>
            </a:r>
            <a:endParaRPr lang="en-IN" sz="1400"/>
          </a:p>
          <a:p>
            <a:pPr marL="450215" indent="-228600" algn="just">
              <a:spcAft>
                <a:spcPts val="1000"/>
              </a:spcAft>
              <a:buFont typeface="Arial"/>
              <a:buChar char="•"/>
              <a:defRPr/>
            </a:pPr>
            <a:r>
              <a:rPr lang="en-IN" sz="1400">
                <a:solidFill>
                  <a:srgbClr val="000000"/>
                </a:solidFill>
              </a:rPr>
              <a:t>Developed a comprehensive brand style guide and guidelines manual to ensure consistency across all touchpoints.</a:t>
            </a:r>
            <a:endParaRPr lang="en-IN" sz="1400"/>
          </a:p>
          <a:p>
            <a:pPr marL="450215" algn="just">
              <a:spcAft>
                <a:spcPts val="1000"/>
              </a:spcAft>
              <a:defRPr/>
            </a:pPr>
            <a:r>
              <a:rPr lang="en-IN" sz="1400" b="1">
                <a:solidFill>
                  <a:srgbClr val="C00000"/>
                </a:solidFill>
              </a:rPr>
              <a:t>Digital and Social Media Designs</a:t>
            </a:r>
            <a:endParaRPr lang="en-IN" sz="1400">
              <a:solidFill>
                <a:srgbClr val="C00000"/>
              </a:solidFill>
            </a:endParaRPr>
          </a:p>
          <a:p>
            <a:pPr marL="450215" indent="-228600" algn="just">
              <a:spcAft>
                <a:spcPts val="1000"/>
              </a:spcAft>
              <a:buFont typeface="Arial"/>
              <a:buChar char="•"/>
              <a:defRPr/>
            </a:pPr>
            <a:r>
              <a:rPr lang="en-IN" sz="1400">
                <a:solidFill>
                  <a:srgbClr val="000000"/>
                </a:solidFill>
              </a:rPr>
              <a:t>Created compelling web and social media designs that highlighted Cultivate’s initiatives and values.</a:t>
            </a:r>
            <a:endParaRPr lang="en-IN" sz="1400"/>
          </a:p>
          <a:p>
            <a:pPr marL="450215" indent="-228600" algn="just">
              <a:spcAft>
                <a:spcPts val="1000"/>
              </a:spcAft>
              <a:buFont typeface="Arial"/>
              <a:buChar char="•"/>
              <a:defRPr/>
            </a:pPr>
            <a:r>
              <a:rPr lang="en-IN" sz="1400">
                <a:solidFill>
                  <a:srgbClr val="000000"/>
                </a:solidFill>
              </a:rPr>
              <a:t>Delivered designs optimized for digital platforms, reinforcing Cultivate’s credibility and appeal to diverse audiences.</a:t>
            </a:r>
            <a:endParaRPr lang="en-IN" sz="1400"/>
          </a:p>
        </p:txBody>
      </p:sp>
      <p:pic>
        <p:nvPicPr>
          <p:cNvPr id="2" name="Picture 8"/>
          <p:cNvPicPr>
            <a:picLocks noChangeAspect="1"/>
          </p:cNvPicPr>
          <p:nvPr/>
        </p:nvPicPr>
        <p:blipFill>
          <a:blip r:embed="rId4"/>
          <a:srcRect l="19074" t="30093" r="59309" b="63319"/>
          <a:stretch/>
        </p:blipFill>
        <p:spPr bwMode="auto">
          <a:xfrm>
            <a:off x="10031760" y="0"/>
            <a:ext cx="2160240" cy="3703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3"/>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76" name="Group 8"/>
          <p:cNvGrpSpPr/>
          <p:nvPr/>
        </p:nvGrpSpPr>
        <p:grpSpPr bwMode="auto">
          <a:xfrm>
            <a:off x="9719310" y="4313555"/>
            <a:ext cx="2185670" cy="2185670"/>
            <a:chOff x="15758" y="7358"/>
            <a:chExt cx="3442" cy="3442"/>
          </a:xfrm>
        </p:grpSpPr>
        <p:sp>
          <p:nvSpPr>
            <p:cNvPr id="1048687"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88"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89" name="TextBox 3"/>
          <p:cNvSpPr txBox="1"/>
          <p:nvPr/>
        </p:nvSpPr>
        <p:spPr bwMode="auto">
          <a:xfrm>
            <a:off x="1044825" y="364969"/>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Achievements and Results.</a:t>
            </a:r>
            <a:endParaRPr/>
          </a:p>
        </p:txBody>
      </p:sp>
      <p:sp>
        <p:nvSpPr>
          <p:cNvPr id="1048690" name="TextBox 14"/>
          <p:cNvSpPr txBox="1"/>
          <p:nvPr/>
        </p:nvSpPr>
        <p:spPr bwMode="auto">
          <a:xfrm>
            <a:off x="1044825" y="977991"/>
            <a:ext cx="7677262" cy="5222240"/>
          </a:xfrm>
          <a:prstGeom prst="rect">
            <a:avLst/>
          </a:prstGeom>
          <a:noFill/>
        </p:spPr>
        <p:txBody>
          <a:bodyPr wrap="square">
            <a:spAutoFit/>
          </a:bodyPr>
          <a:lstStyle/>
          <a:p>
            <a:pPr>
              <a:spcAft>
                <a:spcPts val="1000"/>
              </a:spcAft>
              <a:defRPr/>
            </a:pPr>
            <a:r>
              <a:rPr lang="en-IN" sz="1400">
                <a:solidFill>
                  <a:srgbClr val="000000"/>
                </a:solidFill>
              </a:rPr>
              <a:t>The partnership between BrandYou and Cultivate resulted in a swift and effective transformation that positioned the brand as a leader in the European food sustainability sector:</a:t>
            </a:r>
            <a:endParaRPr lang="en-IN" sz="1400"/>
          </a:p>
          <a:p>
            <a:pPr marL="450215">
              <a:spcAft>
                <a:spcPts val="1000"/>
              </a:spcAft>
              <a:defRPr/>
            </a:pPr>
            <a:r>
              <a:rPr lang="en-IN" sz="1400" b="1">
                <a:solidFill>
                  <a:srgbClr val="C00000"/>
                </a:solidFill>
              </a:rPr>
              <a:t>Compelling Brand Identity</a:t>
            </a:r>
            <a:endParaRPr lang="en-IN" sz="1400">
              <a:solidFill>
                <a:srgbClr val="C00000"/>
              </a:solidFill>
            </a:endParaRPr>
          </a:p>
          <a:p>
            <a:pPr marL="450215" indent="-228600">
              <a:spcAft>
                <a:spcPts val="1000"/>
              </a:spcAft>
              <a:buFont typeface="Arial"/>
              <a:buChar char="•"/>
              <a:defRPr/>
            </a:pPr>
            <a:r>
              <a:rPr lang="en-IN" sz="1400">
                <a:solidFill>
                  <a:srgbClr val="000000"/>
                </a:solidFill>
              </a:rPr>
              <a:t>The new name and visual identity encapsulated Cultivate’s mission and values, resonating with stakeholders and consumers alike.</a:t>
            </a:r>
            <a:endParaRPr lang="en-IN" sz="1400"/>
          </a:p>
          <a:p>
            <a:pPr marL="450215" indent="-228600">
              <a:spcAft>
                <a:spcPts val="1000"/>
              </a:spcAft>
              <a:buFont typeface="Arial"/>
              <a:buChar char="•"/>
              <a:defRPr/>
            </a:pPr>
            <a:r>
              <a:rPr lang="en-IN" sz="1400">
                <a:solidFill>
                  <a:srgbClr val="000000"/>
                </a:solidFill>
              </a:rPr>
              <a:t>The cohesive brand system differentiated Cultivate from competitors, establishing it as a forward-thinking, trustworthy brand.</a:t>
            </a:r>
            <a:endParaRPr lang="en-IN" sz="1400"/>
          </a:p>
          <a:p>
            <a:pPr marL="450215">
              <a:spcAft>
                <a:spcPts val="1000"/>
              </a:spcAft>
              <a:defRPr/>
            </a:pPr>
            <a:r>
              <a:rPr lang="en-IN" sz="1400" b="1">
                <a:solidFill>
                  <a:srgbClr val="C00000"/>
                </a:solidFill>
              </a:rPr>
              <a:t>Seamless Remote Execution</a:t>
            </a:r>
            <a:endParaRPr lang="en-IN" sz="1400">
              <a:solidFill>
                <a:srgbClr val="C00000"/>
              </a:solidFill>
            </a:endParaRPr>
          </a:p>
          <a:p>
            <a:pPr marL="450215" indent="-228600">
              <a:spcAft>
                <a:spcPts val="1000"/>
              </a:spcAft>
              <a:buFont typeface="Arial"/>
              <a:buChar char="•"/>
              <a:defRPr/>
            </a:pPr>
            <a:r>
              <a:rPr lang="en-IN" sz="1400">
                <a:solidFill>
                  <a:srgbClr val="000000"/>
                </a:solidFill>
              </a:rPr>
              <a:t>Despite geographical and logistical challenges, the project was completed on time and exceeded client expectations, showcasing the effectiveness of our online collaboration process.</a:t>
            </a:r>
            <a:endParaRPr lang="en-IN" sz="1400"/>
          </a:p>
          <a:p>
            <a:pPr marL="450215">
              <a:spcAft>
                <a:spcPts val="1000"/>
              </a:spcAft>
              <a:defRPr/>
            </a:pPr>
            <a:r>
              <a:rPr lang="en-IN" sz="1400" b="1">
                <a:solidFill>
                  <a:srgbClr val="C00000"/>
                </a:solidFill>
              </a:rPr>
              <a:t>Enhanced Digital Presence</a:t>
            </a:r>
            <a:endParaRPr lang="en-IN" sz="1400">
              <a:solidFill>
                <a:srgbClr val="C00000"/>
              </a:solidFill>
            </a:endParaRPr>
          </a:p>
          <a:p>
            <a:pPr marL="450215" indent="-228600">
              <a:spcAft>
                <a:spcPts val="1000"/>
              </a:spcAft>
              <a:buFont typeface="Arial"/>
              <a:buChar char="•"/>
              <a:defRPr/>
            </a:pPr>
            <a:r>
              <a:rPr lang="en-IN" sz="1400">
                <a:solidFill>
                  <a:srgbClr val="000000"/>
                </a:solidFill>
              </a:rPr>
              <a:t>The digital and social media designs reinforced Cultivate’s brand story, driving engagement and awareness among European audiences.</a:t>
            </a:r>
            <a:endParaRPr lang="en-IN" sz="1400"/>
          </a:p>
          <a:p>
            <a:pPr marL="450215" indent="-228600">
              <a:spcAft>
                <a:spcPts val="1000"/>
              </a:spcAft>
              <a:buFont typeface="Arial"/>
              <a:buChar char="•"/>
              <a:defRPr/>
            </a:pPr>
            <a:r>
              <a:rPr lang="en-IN" sz="1400">
                <a:solidFill>
                  <a:srgbClr val="000000"/>
                </a:solidFill>
              </a:rPr>
              <a:t>These assets laid the foundation for future marketing campaigns to support their expansion plans.</a:t>
            </a:r>
            <a:endParaRPr lang="en-IN" sz="1400"/>
          </a:p>
          <a:p>
            <a:pPr marL="450215">
              <a:spcAft>
                <a:spcPts val="1000"/>
              </a:spcAft>
              <a:defRPr/>
            </a:pPr>
            <a:r>
              <a:rPr lang="en-IN" sz="1400" b="1">
                <a:solidFill>
                  <a:srgbClr val="C00000"/>
                </a:solidFill>
              </a:rPr>
              <a:t>Foundation for Growth</a:t>
            </a:r>
            <a:endParaRPr lang="en-IN" sz="1400">
              <a:solidFill>
                <a:srgbClr val="C00000"/>
              </a:solidFill>
            </a:endParaRPr>
          </a:p>
          <a:p>
            <a:pPr marL="450215" indent="-228600">
              <a:spcAft>
                <a:spcPts val="1000"/>
              </a:spcAft>
              <a:buFont typeface="Arial"/>
              <a:buChar char="•"/>
              <a:defRPr/>
            </a:pPr>
            <a:r>
              <a:rPr lang="en-IN" sz="1400">
                <a:solidFill>
                  <a:srgbClr val="000000"/>
                </a:solidFill>
              </a:rPr>
              <a:t>The brand guidelines ensured consistency as Cultivate expanded its reach, providing a framework for successful implementation across all channels and markets.</a:t>
            </a:r>
            <a:endParaRPr lang="en-IN" sz="1400"/>
          </a:p>
        </p:txBody>
      </p:sp>
      <p:sp>
        <p:nvSpPr>
          <p:cNvPr id="1048691" name="TextBox 15"/>
          <p:cNvSpPr txBox="1"/>
          <p:nvPr/>
        </p:nvSpPr>
        <p:spPr bwMode="auto">
          <a:xfrm>
            <a:off x="7981939" y="4887090"/>
            <a:ext cx="3654204" cy="1653540"/>
          </a:xfrm>
          <a:prstGeom prst="rect">
            <a:avLst/>
          </a:prstGeom>
          <a:noFill/>
        </p:spPr>
        <p:txBody>
          <a:bodyPr wrap="square">
            <a:spAutoFit/>
          </a:bodyPr>
          <a:lstStyle/>
          <a:p>
            <a:pPr algn="r">
              <a:spcAft>
                <a:spcPts val="800"/>
              </a:spcAft>
              <a:defRPr/>
            </a:pPr>
            <a:r>
              <a:rPr lang="en-IN" sz="1400">
                <a:solidFill>
                  <a:schemeClr val="bg1"/>
                </a:solidFill>
                <a:latin typeface="Aptos"/>
              </a:rPr>
              <a:t>This remarkable transformation is a testament to our dedication and expertise. Partnering with us opens doors to similar transformative journeys for brands seeking to thrive in today’s dynamic market landscape.</a:t>
            </a:r>
            <a:endParaRPr/>
          </a:p>
          <a:p>
            <a:pPr marL="0" marR="0" lvl="0" indent="0" algn="r"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sp>
        <p:nvSpPr>
          <p:cNvPr id="1048692" name="TextBox 18"/>
          <p:cNvSpPr txBox="1"/>
          <p:nvPr/>
        </p:nvSpPr>
        <p:spPr bwMode="auto">
          <a:xfrm>
            <a:off x="5537001" y="4227053"/>
            <a:ext cx="6099142" cy="523220"/>
          </a:xfrm>
          <a:prstGeom prst="rect">
            <a:avLst/>
          </a:prstGeom>
          <a:noFill/>
        </p:spPr>
        <p:txBody>
          <a:bodyPr wrap="square">
            <a:spAutoFit/>
          </a:bodyPr>
          <a:lstStyle/>
          <a:p>
            <a:pPr marL="0" marR="0" lvl="0" indent="0" algn="r" defTabSz="914400">
              <a:lnSpc>
                <a:spcPct val="100000"/>
              </a:lnSpc>
              <a:spcBef>
                <a:spcPts val="0"/>
              </a:spcBef>
              <a:spcAft>
                <a:spcPts val="0"/>
              </a:spcAft>
              <a:buClrTx/>
              <a:buSzTx/>
              <a:buFontTx/>
              <a:buNone/>
              <a:defRPr/>
            </a:pPr>
            <a:r>
              <a:rPr lang="en-GB" sz="2800" b="1" u="sng">
                <a:solidFill>
                  <a:schemeClr val="bg1"/>
                </a:solidFill>
                <a:latin typeface="Avenir LT Std 65 Medium"/>
                <a:cs typeface="Arial"/>
              </a:rPr>
              <a:t>Our commitment</a:t>
            </a:r>
            <a:endParaRPr/>
          </a:p>
        </p:txBody>
      </p:sp>
      <p:pic>
        <p:nvPicPr>
          <p:cNvPr id="2097174"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2" name="Picture 8"/>
          <p:cNvPicPr>
            <a:picLocks noChangeAspect="1"/>
          </p:cNvPicPr>
          <p:nvPr/>
        </p:nvPicPr>
        <p:blipFill>
          <a:blip r:embed="rId4"/>
          <a:srcRect l="19074" t="30093" r="59309" b="63319"/>
          <a:stretch/>
        </p:blipFill>
        <p:spPr bwMode="auto">
          <a:xfrm>
            <a:off x="10031760" y="0"/>
            <a:ext cx="2160240" cy="3703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4"/>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78" name="Group 8"/>
          <p:cNvGrpSpPr/>
          <p:nvPr/>
        </p:nvGrpSpPr>
        <p:grpSpPr bwMode="auto">
          <a:xfrm>
            <a:off x="9719310" y="4313555"/>
            <a:ext cx="2185670" cy="2185670"/>
            <a:chOff x="15758" y="7358"/>
            <a:chExt cx="3442" cy="3442"/>
          </a:xfrm>
        </p:grpSpPr>
        <p:sp>
          <p:nvSpPr>
            <p:cNvPr id="1048693"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94"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95" name="TextBox 3"/>
          <p:cNvSpPr txBox="1"/>
          <p:nvPr/>
        </p:nvSpPr>
        <p:spPr bwMode="auto">
          <a:xfrm>
            <a:off x="1044825" y="721210"/>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Commitment</a:t>
            </a:r>
            <a:endParaRPr/>
          </a:p>
        </p:txBody>
      </p:sp>
      <p:sp>
        <p:nvSpPr>
          <p:cNvPr id="1048696" name="TextBox 14"/>
          <p:cNvSpPr txBox="1"/>
          <p:nvPr/>
        </p:nvSpPr>
        <p:spPr bwMode="auto">
          <a:xfrm>
            <a:off x="1044825" y="1243809"/>
            <a:ext cx="7677262" cy="2174240"/>
          </a:xfrm>
          <a:prstGeom prst="rect">
            <a:avLst/>
          </a:prstGeom>
          <a:noFill/>
        </p:spPr>
        <p:txBody>
          <a:bodyPr wrap="square">
            <a:spAutoFit/>
          </a:bodyPr>
          <a:lstStyle/>
          <a:p>
            <a:pPr algn="just">
              <a:spcAft>
                <a:spcPts val="1000"/>
              </a:spcAft>
              <a:defRPr/>
            </a:pPr>
            <a:r>
              <a:rPr lang="en-IN" sz="1400">
                <a:solidFill>
                  <a:srgbClr val="000000"/>
                </a:solidFill>
              </a:rPr>
              <a:t>Cultivate’s journey from a promising idea to a trusted leader in food sustainability is a testament to the power of strategic branding. With an identity that reflects their mission and resonates across borders, Cultivate is now well-positioned to lead the charge in sustainable agriculture throughout Europe and beyond.</a:t>
            </a:r>
            <a:endParaRPr lang="en-IN" sz="1400"/>
          </a:p>
          <a:p>
            <a:pPr algn="just">
              <a:spcAft>
                <a:spcPts val="1000"/>
              </a:spcAft>
              <a:defRPr/>
            </a:pPr>
            <a:r>
              <a:rPr lang="en-IN" sz="1400">
                <a:solidFill>
                  <a:srgbClr val="000000"/>
                </a:solidFill>
              </a:rPr>
              <a:t>At </a:t>
            </a:r>
            <a:r>
              <a:rPr lang="en-IN" sz="1400" b="1">
                <a:solidFill>
                  <a:srgbClr val="000000"/>
                </a:solidFill>
              </a:rPr>
              <a:t>BrandYou</a:t>
            </a:r>
            <a:r>
              <a:rPr lang="en-IN" sz="1400">
                <a:solidFill>
                  <a:srgbClr val="000000"/>
                </a:solidFill>
              </a:rPr>
              <a:t>, we’re proud to have played a role in this transformation, proving that even under tight deadlines and challenging circumstances, great results are possible with the right strategy and collaboration.</a:t>
            </a:r>
            <a:endParaRPr lang="en-IN" sz="1400"/>
          </a:p>
          <a:p>
            <a:pPr algn="just">
              <a:spcAft>
                <a:spcPts val="1000"/>
              </a:spcAft>
              <a:defRPr/>
            </a:pPr>
            <a:r>
              <a:rPr lang="en-IN" sz="1400">
                <a:solidFill>
                  <a:srgbClr val="000000"/>
                </a:solidFill>
              </a:rPr>
              <a:t>If your organization is ready to take the next step in its branding journey, we’re here to help you craft a story that inspires, resonates, and drives results.</a:t>
            </a:r>
            <a:endParaRPr lang="en-IN" sz="1400"/>
          </a:p>
        </p:txBody>
      </p:sp>
      <p:pic>
        <p:nvPicPr>
          <p:cNvPr id="2097175"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8" name="Picture 7"/>
          <p:cNvPicPr>
            <a:picLocks noChangeAspect="1"/>
          </p:cNvPicPr>
          <p:nvPr/>
        </p:nvPicPr>
        <p:blipFill>
          <a:blip r:embed="rId4"/>
          <a:stretch/>
        </p:blipFill>
        <p:spPr bwMode="auto">
          <a:xfrm>
            <a:off x="16247" y="-459432"/>
            <a:ext cx="4867209" cy="5709783"/>
          </a:xfrm>
          <a:prstGeom prst="rect">
            <a:avLst/>
          </a:prstGeom>
        </p:spPr>
      </p:pic>
      <p:pic>
        <p:nvPicPr>
          <p:cNvPr id="2" name="Picture 8"/>
          <p:cNvPicPr>
            <a:picLocks noChangeAspect="1"/>
          </p:cNvPicPr>
          <p:nvPr/>
        </p:nvPicPr>
        <p:blipFill>
          <a:blip r:embed="rId5"/>
          <a:srcRect l="19074" t="30093" r="59309" b="63319"/>
          <a:stretch/>
        </p:blipFill>
        <p:spPr bwMode="auto">
          <a:xfrm>
            <a:off x="10031760" y="0"/>
            <a:ext cx="2160240" cy="3703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5"/>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097176" name="Picture 8"/>
          <p:cNvPicPr>
            <a:picLocks noChangeAspect="1"/>
          </p:cNvPicPr>
          <p:nvPr/>
        </p:nvPicPr>
        <p:blipFill>
          <a:blip r:embed="rId3"/>
          <a:stretch/>
        </p:blipFill>
        <p:spPr bwMode="auto">
          <a:xfrm>
            <a:off x="335360" y="78893"/>
            <a:ext cx="11659002" cy="6558189"/>
          </a:xfrm>
          <a:prstGeom prst="rect">
            <a:avLst/>
          </a:prstGeom>
        </p:spPr>
      </p:pic>
      <p:pic>
        <p:nvPicPr>
          <p:cNvPr id="2097177" name="Picture 1" descr="C:\Users\kim.tsok-nwok\Downloads\brand you creative group logos\BY Group logo\Brand You Creative Group Logo.pngBrand You Creative Group Logo"/>
          <p:cNvPicPr>
            <a:picLocks noChangeAspect="1"/>
          </p:cNvPicPr>
          <p:nvPr/>
        </p:nvPicPr>
        <p:blipFill>
          <a:blip r:embed="rId4"/>
          <a:srcRect l="90992" r="-1798" b="29930"/>
          <a:stretch/>
        </p:blipFill>
        <p:spPr bwMode="auto">
          <a:xfrm>
            <a:off x="177558" y="281790"/>
            <a:ext cx="932180" cy="878840"/>
          </a:xfrm>
          <a:prstGeom prst="rect">
            <a:avLst/>
          </a:prstGeom>
        </p:spPr>
      </p:pic>
      <p:grpSp>
        <p:nvGrpSpPr>
          <p:cNvPr id="80" name="Group 3"/>
          <p:cNvGrpSpPr/>
          <p:nvPr/>
        </p:nvGrpSpPr>
        <p:grpSpPr bwMode="auto">
          <a:xfrm>
            <a:off x="9719310" y="4313555"/>
            <a:ext cx="2185670" cy="2185670"/>
            <a:chOff x="15758" y="7358"/>
            <a:chExt cx="3442" cy="3442"/>
          </a:xfrm>
        </p:grpSpPr>
        <p:sp>
          <p:nvSpPr>
            <p:cNvPr id="1048697"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98"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7"/>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Rectangle 2"/>
          <p:cNvSpPr/>
          <p:nvPr/>
        </p:nvSpPr>
        <p:spPr bwMode="auto">
          <a:xfrm>
            <a:off x="8616280" y="0"/>
            <a:ext cx="357572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47"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16" name="Rectangle: Rounded Corners 11"/>
          <p:cNvSpPr/>
          <p:nvPr/>
        </p:nvSpPr>
        <p:spPr bwMode="auto">
          <a:xfrm>
            <a:off x="-2999874" y="2180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7" name="Rectangle: Rounded Corners 1"/>
          <p:cNvSpPr/>
          <p:nvPr/>
        </p:nvSpPr>
        <p:spPr bwMode="auto">
          <a:xfrm>
            <a:off x="-2872874" y="2307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8" name="Rectangle: Rounded Corners 14"/>
          <p:cNvSpPr/>
          <p:nvPr/>
        </p:nvSpPr>
        <p:spPr bwMode="auto">
          <a:xfrm>
            <a:off x="13064476" y="1310172"/>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9" name="Rectangle: Rounded Corners 2"/>
          <p:cNvSpPr/>
          <p:nvPr/>
        </p:nvSpPr>
        <p:spPr bwMode="auto">
          <a:xfrm>
            <a:off x="12736095" y="1160630"/>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2" name="Rectangle 19"/>
          <p:cNvSpPr>
            <a:spLocks noChangeArrowheads="1"/>
          </p:cNvSpPr>
          <p:nvPr/>
        </p:nvSpPr>
        <p:spPr bwMode="auto">
          <a:xfrm>
            <a:off x="2177462" y="2749590"/>
            <a:ext cx="7837075" cy="1107996"/>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lvl="0" algn="ctr">
              <a:defRPr/>
            </a:pPr>
            <a:r>
              <a:rPr lang="en-US" sz="6600" b="1">
                <a:solidFill>
                  <a:srgbClr val="F4313F"/>
                </a:solidFill>
              </a:rPr>
              <a:t>Boss</a:t>
            </a:r>
            <a:r>
              <a:rPr lang="en-US" sz="6600" b="1">
                <a:solidFill>
                  <a:srgbClr val="C00000"/>
                </a:solidFill>
              </a:rPr>
              <a:t> </a:t>
            </a:r>
            <a:r>
              <a:rPr lang="en-US" sz="6600" b="1">
                <a:solidFill>
                  <a:schemeClr val="bg1"/>
                </a:solidFill>
              </a:rPr>
              <a:t>Stop</a:t>
            </a:r>
            <a:endParaRPr sz="66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48617"/>
                                        </p:tgtEl>
                                        <p:attrNameLst>
                                          <p:attrName>style.visibility</p:attrName>
                                        </p:attrNameLst>
                                      </p:cBhvr>
                                      <p:to>
                                        <p:strVal val="visible"/>
                                      </p:to>
                                    </p:set>
                                    <p:anim calcmode="lin" valueType="num">
                                      <p:cBhvr additive="base">
                                        <p:cTn id="7" dur="2000" fill="hold"/>
                                        <p:tgtEl>
                                          <p:spTgt spid="1048617"/>
                                        </p:tgtEl>
                                        <p:attrNameLst>
                                          <p:attrName>ppt_x</p:attrName>
                                        </p:attrNameLst>
                                      </p:cBhvr>
                                      <p:tavLst>
                                        <p:tav tm="0">
                                          <p:val>
                                            <p:strVal val="1+#ppt_w/2"/>
                                          </p:val>
                                        </p:tav>
                                        <p:tav tm="100000">
                                          <p:val>
                                            <p:strVal val="#ppt_x"/>
                                          </p:val>
                                        </p:tav>
                                      </p:tavLst>
                                    </p:anim>
                                    <p:anim calcmode="lin" valueType="num">
                                      <p:cBhvr additive="base">
                                        <p:cTn id="8" dur="2000" fill="hold"/>
                                        <p:tgtEl>
                                          <p:spTgt spid="10486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48616"/>
                                        </p:tgtEl>
                                        <p:attrNameLst>
                                          <p:attrName>style.visibility</p:attrName>
                                        </p:attrNameLst>
                                      </p:cBhvr>
                                      <p:to>
                                        <p:strVal val="visible"/>
                                      </p:to>
                                    </p:set>
                                    <p:anim calcmode="lin" valueType="num">
                                      <p:cBhvr additive="base">
                                        <p:cTn id="11" dur="2000" fill="hold"/>
                                        <p:tgtEl>
                                          <p:spTgt spid="1048616"/>
                                        </p:tgtEl>
                                        <p:attrNameLst>
                                          <p:attrName>ppt_x</p:attrName>
                                        </p:attrNameLst>
                                      </p:cBhvr>
                                      <p:tavLst>
                                        <p:tav tm="0">
                                          <p:val>
                                            <p:strVal val="1+#ppt_w/2"/>
                                          </p:val>
                                        </p:tav>
                                        <p:tav tm="100000">
                                          <p:val>
                                            <p:strVal val="#ppt_x"/>
                                          </p:val>
                                        </p:tav>
                                      </p:tavLst>
                                    </p:anim>
                                    <p:anim calcmode="lin" valueType="num">
                                      <p:cBhvr additive="base">
                                        <p:cTn id="12" dur="2000" fill="hold"/>
                                        <p:tgtEl>
                                          <p:spTgt spid="104861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48619"/>
                                        </p:tgtEl>
                                        <p:attrNameLst>
                                          <p:attrName>style.visibility</p:attrName>
                                        </p:attrNameLst>
                                      </p:cBhvr>
                                      <p:to>
                                        <p:strVal val="visible"/>
                                      </p:to>
                                    </p:set>
                                    <p:anim calcmode="lin" valueType="num">
                                      <p:cBhvr additive="base">
                                        <p:cTn id="15" dur="2000" fill="hold"/>
                                        <p:tgtEl>
                                          <p:spTgt spid="1048619"/>
                                        </p:tgtEl>
                                        <p:attrNameLst>
                                          <p:attrName>ppt_x</p:attrName>
                                        </p:attrNameLst>
                                      </p:cBhvr>
                                      <p:tavLst>
                                        <p:tav tm="0">
                                          <p:val>
                                            <p:strVal val="0-#ppt_w/2"/>
                                          </p:val>
                                        </p:tav>
                                        <p:tav tm="100000">
                                          <p:val>
                                            <p:strVal val="#ppt_x"/>
                                          </p:val>
                                        </p:tav>
                                      </p:tavLst>
                                    </p:anim>
                                    <p:anim calcmode="lin" valueType="num">
                                      <p:cBhvr additive="base">
                                        <p:cTn id="16" dur="2000" fill="hold"/>
                                        <p:tgtEl>
                                          <p:spTgt spid="104861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48618"/>
                                        </p:tgtEl>
                                        <p:attrNameLst>
                                          <p:attrName>style.visibility</p:attrName>
                                        </p:attrNameLst>
                                      </p:cBhvr>
                                      <p:to>
                                        <p:strVal val="visible"/>
                                      </p:to>
                                    </p:set>
                                    <p:anim calcmode="lin" valueType="num">
                                      <p:cBhvr additive="base">
                                        <p:cTn id="19" dur="2000" fill="hold"/>
                                        <p:tgtEl>
                                          <p:spTgt spid="1048618"/>
                                        </p:tgtEl>
                                        <p:attrNameLst>
                                          <p:attrName>ppt_x</p:attrName>
                                        </p:attrNameLst>
                                      </p:cBhvr>
                                      <p:tavLst>
                                        <p:tav tm="0">
                                          <p:val>
                                            <p:strVal val="0-#ppt_w/2"/>
                                          </p:val>
                                        </p:tav>
                                        <p:tav tm="100000">
                                          <p:val>
                                            <p:strVal val="#ppt_x"/>
                                          </p:val>
                                        </p:tav>
                                      </p:tavLst>
                                    </p:anim>
                                    <p:anim calcmode="lin" valueType="num">
                                      <p:cBhvr additive="base">
                                        <p:cTn id="20" dur="2000" fill="hold"/>
                                        <p:tgtEl>
                                          <p:spTgt spid="1048618"/>
                                        </p:tgtEl>
                                        <p:attrNameLst>
                                          <p:attrName>ppt_y</p:attrName>
                                        </p:attrNameLst>
                                      </p:cBhvr>
                                      <p:tavLst>
                                        <p:tav tm="0">
                                          <p:val>
                                            <p:strVal val="#ppt_y"/>
                                          </p:val>
                                        </p:tav>
                                        <p:tav tm="100000">
                                          <p:val>
                                            <p:strVal val="#ppt_y"/>
                                          </p:val>
                                        </p:tav>
                                      </p:tavLst>
                                    </p:anim>
                                  </p:childTnLst>
                                </p:cTn>
                              </p:par>
                              <p:par>
                                <p:cTn id="21" presetID="0" presetClass="path" presetSubtype="0" accel="50000" decel="50000" fill="hold" nodeType="withEffect">
                                  <p:stCondLst>
                                    <p:cond delay="0"/>
                                  </p:stCondLst>
                                  <p:childTnLst>
                                    <p:animMotion origin="layout" path="M 0.01055 -0.0206 L -0.1737 -0.025 " pathEditMode="relative" rAng="0" ptsTypes="AA">
                                      <p:cBhvr>
                                        <p:cTn id="22" dur="2000" spd="-100000" fill="hold"/>
                                        <p:tgtEl>
                                          <p:spTgt spid="2097158"/>
                                        </p:tgtEl>
                                        <p:attrNameLst>
                                          <p:attrName>ppt_x</p:attrName>
                                          <p:attrName>ppt_y</p:attrName>
                                        </p:attrNameLst>
                                      </p:cBhvr>
                                      <p:rCtr x="-9206" y="-231"/>
                                    </p:animMotion>
                                  </p:childTnLst>
                                </p:cTn>
                              </p:par>
                              <p:par>
                                <p:cTn id="23" presetID="47"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8676" name="TextBox 4"/>
          <p:cNvSpPr txBox="1"/>
          <p:nvPr/>
        </p:nvSpPr>
        <p:spPr bwMode="auto">
          <a:xfrm>
            <a:off x="911424" y="708853"/>
            <a:ext cx="4975620" cy="1384995"/>
          </a:xfrm>
          <a:prstGeom prst="rect">
            <a:avLst/>
          </a:prstGeom>
          <a:noFill/>
        </p:spPr>
        <p:txBody>
          <a:bodyPr wrap="square">
            <a:spAutoFit/>
          </a:bodyPr>
          <a:lstStyle/>
          <a:p>
            <a:pPr>
              <a:defRPr/>
            </a:pPr>
            <a:r>
              <a:rPr lang="en-US" sz="2800" b="1"/>
              <a:t>How </a:t>
            </a:r>
            <a:r>
              <a:rPr lang="en-US" sz="2800" b="1">
                <a:solidFill>
                  <a:srgbClr val="F4313F"/>
                </a:solidFill>
              </a:rPr>
              <a:t>Boss Stop </a:t>
            </a:r>
            <a:r>
              <a:rPr lang="en-US" sz="2800" b="1"/>
              <a:t>Became a Standout Asian Fusion Brand in Dublin</a:t>
            </a:r>
            <a:endParaRPr lang="en-US" sz="2800"/>
          </a:p>
        </p:txBody>
      </p:sp>
      <p:sp>
        <p:nvSpPr>
          <p:cNvPr id="1048677" name="TextBox 5"/>
          <p:cNvSpPr txBox="1"/>
          <p:nvPr/>
        </p:nvSpPr>
        <p:spPr bwMode="auto">
          <a:xfrm>
            <a:off x="911423" y="2462311"/>
            <a:ext cx="4975979" cy="2469238"/>
          </a:xfrm>
          <a:prstGeom prst="rect">
            <a:avLst/>
          </a:prstGeom>
          <a:noFill/>
        </p:spPr>
        <p:txBody>
          <a:bodyPr wrap="square">
            <a:spAutoFit/>
          </a:bodyPr>
          <a:lstStyle/>
          <a:p>
            <a:pPr algn="just">
              <a:defRPr/>
            </a:pPr>
            <a:r>
              <a:rPr lang="en-US" sz="1400"/>
              <a:t>Located in the heart of Dublin on vibrant George’s Street, </a:t>
            </a:r>
            <a:r>
              <a:rPr lang="en-US" sz="1400" b="1"/>
              <a:t>Boss Stop</a:t>
            </a:r>
            <a:r>
              <a:rPr lang="en-US" sz="1400"/>
              <a:t> is a contemporary Asian fusion restaurant dedicated to delivering innovative, high-quality cuisine. With a culinary team boasting over 35 years of experience, Boss Stop prides itself on using locally sourced ingredients to craft dishes that cater to diverse dietary needs, including premium meat cuts, halal chicken, and vegetarian options. Known for its warm, inviting atmosphere and exceptional customer service, Boss Stop sought to position itself as a standout in the bustling food and beverage industry.</a:t>
            </a:r>
            <a:endParaRPr/>
          </a:p>
          <a:p>
            <a:pPr marL="0" marR="0" lvl="0" indent="0" algn="l"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grpSp>
        <p:nvGrpSpPr>
          <p:cNvPr id="72" name="Group 8"/>
          <p:cNvGrpSpPr/>
          <p:nvPr/>
        </p:nvGrpSpPr>
        <p:grpSpPr bwMode="auto">
          <a:xfrm>
            <a:off x="9719310" y="4313555"/>
            <a:ext cx="2185670" cy="2185670"/>
            <a:chOff x="15758" y="7358"/>
            <a:chExt cx="3442" cy="3442"/>
          </a:xfrm>
        </p:grpSpPr>
        <p:sp>
          <p:nvSpPr>
            <p:cNvPr id="1048678"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79"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80" name="TextBox 37"/>
          <p:cNvSpPr txBox="1"/>
          <p:nvPr/>
        </p:nvSpPr>
        <p:spPr bwMode="auto">
          <a:xfrm>
            <a:off x="6472116" y="1907995"/>
            <a:ext cx="5432864" cy="369332"/>
          </a:xfrm>
          <a:prstGeom prst="rect">
            <a:avLst/>
          </a:prstGeom>
          <a:noFill/>
        </p:spPr>
        <p:txBody>
          <a:bodyPr wrap="square" rtlCol="0">
            <a:spAutoFit/>
          </a:bodyPr>
          <a:lstStyle/>
          <a:p>
            <a:pPr>
              <a:defRPr/>
            </a:pPr>
            <a:r>
              <a:rPr lang="en-IN" sz="1800" b="1">
                <a:solidFill>
                  <a:srgbClr val="E62E40"/>
                </a:solidFill>
                <a:latin typeface="Calibri"/>
              </a:rPr>
              <a:t>Statement of the problem</a:t>
            </a:r>
            <a:r>
              <a:rPr lang="en-IN">
                <a:solidFill>
                  <a:srgbClr val="E62E40"/>
                </a:solidFill>
                <a:latin typeface="Aptos Display"/>
              </a:rPr>
              <a:t>………………………</a:t>
            </a:r>
            <a:endParaRPr/>
          </a:p>
        </p:txBody>
      </p:sp>
      <p:sp>
        <p:nvSpPr>
          <p:cNvPr id="1048681" name="TextBox 39"/>
          <p:cNvSpPr txBox="1"/>
          <p:nvPr/>
        </p:nvSpPr>
        <p:spPr bwMode="auto">
          <a:xfrm>
            <a:off x="6472116" y="2277644"/>
            <a:ext cx="5260085" cy="2652119"/>
          </a:xfrm>
          <a:prstGeom prst="rect">
            <a:avLst/>
          </a:prstGeom>
          <a:noFill/>
        </p:spPr>
        <p:txBody>
          <a:bodyPr wrap="square">
            <a:spAutoFit/>
          </a:bodyPr>
          <a:lstStyle/>
          <a:p>
            <a:pPr algn="just">
              <a:defRPr/>
            </a:pPr>
            <a:r>
              <a:rPr lang="en-US" sz="1400"/>
              <a:t>Despite its innovative menu and excellent service, Boss Stop struggled to communicate its unique brand identity in a crowded market. Their branding lacked cohesiveness, and their online presence did not fully represent their quality and vision. With no clear brand strategy or alignment, they faced challenges in attracting new customers, enhancing visibility, and creating a memorable dining experience beyond their physical location.</a:t>
            </a:r>
            <a:endParaRPr/>
          </a:p>
          <a:p>
            <a:pPr algn="just">
              <a:defRPr/>
            </a:pPr>
            <a:endParaRPr lang="en-US" sz="1400"/>
          </a:p>
          <a:p>
            <a:pPr algn="just">
              <a:defRPr/>
            </a:pPr>
            <a:r>
              <a:rPr lang="en-US" sz="1400"/>
              <a:t>Boss Stop needed more than just a facelift—they required a comprehensive branding overhaul to establish a strong, unified identity and solidify their place as a go-to destination for Asian</a:t>
            </a:r>
            <a:endParaRPr/>
          </a:p>
          <a:p>
            <a:pPr algn="just">
              <a:defRPr/>
            </a:pPr>
            <a:r>
              <a:rPr lang="en-US" sz="1400"/>
              <a:t>fusion cuisine.</a:t>
            </a:r>
            <a:endParaRPr/>
          </a:p>
        </p:txBody>
      </p:sp>
      <p:pic>
        <p:nvPicPr>
          <p:cNvPr id="2097172" name="Picture 17"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 name="TextBox 37"/>
          <p:cNvSpPr txBox="1"/>
          <p:nvPr/>
        </p:nvSpPr>
        <p:spPr bwMode="auto">
          <a:xfrm>
            <a:off x="911424" y="2092980"/>
            <a:ext cx="5432864" cy="369332"/>
          </a:xfrm>
          <a:prstGeom prst="rect">
            <a:avLst/>
          </a:prstGeom>
          <a:noFill/>
        </p:spPr>
        <p:txBody>
          <a:bodyPr wrap="square" rtlCol="0">
            <a:spAutoFit/>
          </a:bodyPr>
          <a:lstStyle/>
          <a:p>
            <a:pPr>
              <a:defRPr/>
            </a:pPr>
            <a:r>
              <a:rPr lang="en-IN" b="1">
                <a:solidFill>
                  <a:srgbClr val="E62E40"/>
                </a:solidFill>
                <a:latin typeface="Calibri"/>
              </a:rPr>
              <a:t>About the Client</a:t>
            </a:r>
            <a:endParaRPr lang="en-IN">
              <a:solidFill>
                <a:srgbClr val="E62E40"/>
              </a:solidFill>
              <a:latin typeface="Aptos Display"/>
            </a:endParaRPr>
          </a:p>
        </p:txBody>
      </p:sp>
      <p:pic>
        <p:nvPicPr>
          <p:cNvPr id="13" name="Picture 12"/>
          <p:cNvPicPr>
            <a:picLocks noChangeAspect="1"/>
          </p:cNvPicPr>
          <p:nvPr/>
        </p:nvPicPr>
        <p:blipFill>
          <a:blip r:embed="rId4"/>
          <a:srcRect l="18629" t="7227" r="11087" b="49723"/>
          <a:stretch/>
        </p:blipFill>
        <p:spPr bwMode="auto">
          <a:xfrm>
            <a:off x="911423" y="4955301"/>
            <a:ext cx="4479577" cy="15433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2"/>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74" name="Group 8"/>
          <p:cNvGrpSpPr/>
          <p:nvPr/>
        </p:nvGrpSpPr>
        <p:grpSpPr bwMode="auto">
          <a:xfrm>
            <a:off x="9719310" y="4313555"/>
            <a:ext cx="2185670" cy="2185670"/>
            <a:chOff x="15758" y="7358"/>
            <a:chExt cx="3442" cy="3442"/>
          </a:xfrm>
        </p:grpSpPr>
        <p:sp>
          <p:nvSpPr>
            <p:cNvPr id="1048682"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83"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84" name="TextBox 3"/>
          <p:cNvSpPr txBox="1"/>
          <p:nvPr/>
        </p:nvSpPr>
        <p:spPr bwMode="auto">
          <a:xfrm>
            <a:off x="925497" y="381640"/>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Approach &amp; Solution</a:t>
            </a:r>
            <a:endParaRPr/>
          </a:p>
        </p:txBody>
      </p:sp>
      <p:sp>
        <p:nvSpPr>
          <p:cNvPr id="1048685" name="TextBox 14"/>
          <p:cNvSpPr txBox="1"/>
          <p:nvPr/>
        </p:nvSpPr>
        <p:spPr bwMode="auto">
          <a:xfrm>
            <a:off x="925178" y="843304"/>
            <a:ext cx="5164669" cy="6172560"/>
          </a:xfrm>
          <a:prstGeom prst="rect">
            <a:avLst/>
          </a:prstGeom>
          <a:noFill/>
        </p:spPr>
        <p:txBody>
          <a:bodyPr wrap="square">
            <a:spAutoFit/>
          </a:bodyPr>
          <a:lstStyle/>
          <a:p>
            <a:pPr algn="just">
              <a:defRPr/>
            </a:pPr>
            <a:r>
              <a:rPr lang="en-US" sz="1400"/>
              <a:t>At </a:t>
            </a:r>
            <a:r>
              <a:rPr lang="en-US" sz="1400" b="1"/>
              <a:t>BrandYou Creative</a:t>
            </a:r>
            <a:r>
              <a:rPr lang="en-US" sz="1400"/>
              <a:t>, we understood that </a:t>
            </a:r>
            <a:r>
              <a:rPr lang="en-US" sz="1400" b="1"/>
              <a:t>Boss Stop’s </a:t>
            </a:r>
            <a:r>
              <a:rPr lang="en-US" sz="1400"/>
              <a:t>challenge wasn’t just about aesthetics; it was about defining who they were and ensuring every touchpoint communicated that message effectively. We adopted a collaborative, phased approach to address their needs holistically.</a:t>
            </a:r>
            <a:endParaRPr/>
          </a:p>
          <a:p>
            <a:pPr>
              <a:defRPr/>
            </a:pPr>
            <a:endParaRPr lang="en-IN" sz="1400" b="1">
              <a:solidFill>
                <a:srgbClr val="C00000"/>
              </a:solidFill>
            </a:endParaRPr>
          </a:p>
          <a:p>
            <a:pPr>
              <a:defRPr/>
            </a:pPr>
            <a:r>
              <a:rPr lang="en-US" sz="1400" b="1">
                <a:solidFill>
                  <a:srgbClr val="C00000"/>
                </a:solidFill>
              </a:rPr>
              <a:t>       Discovery and Consultation</a:t>
            </a:r>
            <a:endParaRPr lang="en-US" sz="1400">
              <a:solidFill>
                <a:srgbClr val="C00000"/>
              </a:solidFill>
            </a:endParaRPr>
          </a:p>
          <a:p>
            <a:pPr marL="285750" lvl="0" indent="-285750">
              <a:buFont typeface="Arial"/>
              <a:buChar char="•"/>
              <a:defRPr/>
            </a:pPr>
            <a:r>
              <a:rPr lang="en-US" sz="1400"/>
              <a:t>Conducted. in-depth brand audits and analysis to identify gapsm in their current strategy</a:t>
            </a:r>
            <a:endParaRPr/>
          </a:p>
          <a:p>
            <a:pPr marL="285750" lvl="0" indent="-285750">
              <a:buFont typeface="Arial"/>
              <a:buChar char="•"/>
              <a:defRPr/>
            </a:pPr>
            <a:endParaRPr lang="en-US" sz="1400"/>
          </a:p>
          <a:p>
            <a:pPr marL="285750" lvl="0" indent="-285750">
              <a:buFont typeface="Arial"/>
              <a:buChar char="•"/>
              <a:defRPr/>
            </a:pPr>
            <a:r>
              <a:rPr lang="en-US" sz="1400"/>
              <a:t>Engaged with the client to understand their business operations, strategic goals, and target audience.</a:t>
            </a:r>
            <a:endParaRPr lang="en-US" sz="1400" b="1"/>
          </a:p>
          <a:p>
            <a:pPr marL="285750" lvl="0" indent="-285750">
              <a:buFont typeface="Arial"/>
              <a:buChar char="•"/>
              <a:defRPr/>
            </a:pPr>
            <a:endParaRPr lang="en-US" sz="1400" b="1"/>
          </a:p>
          <a:p>
            <a:pPr>
              <a:lnSpc>
                <a:spcPct val="150000"/>
              </a:lnSpc>
              <a:defRPr/>
            </a:pPr>
            <a:r>
              <a:rPr lang="en-US" sz="1400" b="1">
                <a:solidFill>
                  <a:srgbClr val="C00000"/>
                </a:solidFill>
              </a:rPr>
              <a:t>       Brand Strategy Development</a:t>
            </a:r>
            <a:endParaRPr lang="en-US" sz="1400">
              <a:solidFill>
                <a:srgbClr val="C00000"/>
              </a:solidFill>
            </a:endParaRPr>
          </a:p>
          <a:p>
            <a:pPr marL="285750" lvl="0" indent="-285750">
              <a:buFont typeface="Arial"/>
              <a:buChar char="•"/>
              <a:defRPr/>
            </a:pPr>
            <a:r>
              <a:rPr lang="en-US" sz="1400"/>
              <a:t>Created a comprehensive brand strategy that aligned their visual identity, culture, and customer expectations.</a:t>
            </a:r>
            <a:endParaRPr/>
          </a:p>
          <a:p>
            <a:pPr marL="285750" lvl="0" indent="-285750">
              <a:buFont typeface="Arial"/>
              <a:buChar char="•"/>
              <a:defRPr/>
            </a:pPr>
            <a:endParaRPr lang="en-US" sz="1400"/>
          </a:p>
          <a:p>
            <a:pPr marL="285750" lvl="0" indent="-285750">
              <a:buFont typeface="Arial"/>
              <a:buChar char="•"/>
              <a:defRPr/>
            </a:pPr>
            <a:r>
              <a:rPr lang="en-US" sz="1400"/>
              <a:t>Developed a brand culture alignment plan, ensuring every element of their operations resonated with their core values.</a:t>
            </a:r>
            <a:endParaRPr/>
          </a:p>
          <a:p>
            <a:pPr marL="285750" lvl="0" indent="-285750">
              <a:buFont typeface="Arial"/>
              <a:buChar char="•"/>
              <a:defRPr/>
            </a:pPr>
            <a:endParaRPr lang="en-US" sz="1400"/>
          </a:p>
          <a:p>
            <a:pPr>
              <a:defRPr/>
            </a:pPr>
            <a:r>
              <a:rPr lang="en-US" sz="1400" b="1"/>
              <a:t>        </a:t>
            </a:r>
            <a:r>
              <a:rPr lang="en-US" sz="1400" b="1">
                <a:solidFill>
                  <a:srgbClr val="C00000"/>
                </a:solidFill>
              </a:rPr>
              <a:t>Marketing and Awareness Campaigns</a:t>
            </a:r>
            <a:endParaRPr lang="en-US" sz="1400">
              <a:solidFill>
                <a:srgbClr val="C00000"/>
              </a:solidFill>
            </a:endParaRPr>
          </a:p>
          <a:p>
            <a:pPr marL="285750" indent="-285750">
              <a:buFont typeface="Arial"/>
              <a:buChar char="•"/>
              <a:defRPr/>
            </a:pPr>
            <a:r>
              <a:rPr lang="en-US" sz="1400"/>
              <a:t>Launched brand awareness campaigns to position Boss Stop as a top dining destination.</a:t>
            </a:r>
            <a:endParaRPr/>
          </a:p>
          <a:p>
            <a:pPr marL="285750" indent="-285750">
              <a:buFont typeface="Arial"/>
              <a:buChar char="•"/>
              <a:defRPr/>
            </a:pPr>
            <a:endParaRPr lang="en-US" sz="1400"/>
          </a:p>
          <a:p>
            <a:pPr marL="285750" indent="-285750">
              <a:buFont typeface="Arial"/>
              <a:buChar char="•"/>
              <a:defRPr/>
            </a:pPr>
            <a:r>
              <a:rPr lang="en-US" sz="1400"/>
              <a:t>Strategized and executed targeted digital marketing efforts to engage and grow their customer base.</a:t>
            </a:r>
            <a:endParaRPr/>
          </a:p>
          <a:p>
            <a:pPr marL="285750" lvl="0" indent="-285750">
              <a:buFont typeface="Arial"/>
              <a:buChar char="•"/>
              <a:defRPr/>
            </a:pPr>
            <a:endParaRPr lang="en-US" sz="1400"/>
          </a:p>
          <a:p>
            <a:pPr>
              <a:defRPr/>
            </a:pPr>
            <a:endParaRPr lang="en-IN" sz="1400" b="1">
              <a:solidFill>
                <a:srgbClr val="C00000"/>
              </a:solidFill>
            </a:endParaRPr>
          </a:p>
        </p:txBody>
      </p:sp>
      <p:pic>
        <p:nvPicPr>
          <p:cNvPr id="2097173"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86" name="TextBox 2"/>
          <p:cNvSpPr txBox="1"/>
          <p:nvPr/>
        </p:nvSpPr>
        <p:spPr bwMode="auto">
          <a:xfrm>
            <a:off x="6325994" y="843304"/>
            <a:ext cx="5165030" cy="4521559"/>
          </a:xfrm>
          <a:prstGeom prst="rect">
            <a:avLst/>
          </a:prstGeom>
          <a:noFill/>
        </p:spPr>
        <p:txBody>
          <a:bodyPr wrap="square">
            <a:spAutoFit/>
          </a:bodyPr>
          <a:lstStyle/>
          <a:p>
            <a:pPr marL="450215">
              <a:spcAft>
                <a:spcPts val="1000"/>
              </a:spcAft>
              <a:defRPr/>
            </a:pPr>
            <a:r>
              <a:rPr lang="en-IN" sz="1400" b="1">
                <a:solidFill>
                  <a:srgbClr val="C00000"/>
                </a:solidFill>
              </a:rPr>
              <a:t>      Visual Identity and Materials</a:t>
            </a:r>
            <a:endParaRPr lang="en-IN" sz="1400">
              <a:solidFill>
                <a:srgbClr val="C00000"/>
              </a:solidFill>
            </a:endParaRPr>
          </a:p>
          <a:p>
            <a:pPr marL="735965" indent="-285750" algn="just">
              <a:spcAft>
                <a:spcPts val="1000"/>
              </a:spcAft>
              <a:buFont typeface="Arial"/>
              <a:buChar char="•"/>
              <a:defRPr/>
            </a:pPr>
            <a:r>
              <a:rPr lang="en-US" sz="1400"/>
              <a:t>Redesigned their logo and visual elements, creating a fresh and memorable identity.</a:t>
            </a:r>
            <a:endParaRPr/>
          </a:p>
          <a:p>
            <a:pPr marL="735965" indent="-285750" algn="just">
              <a:spcAft>
                <a:spcPts val="1000"/>
              </a:spcAft>
              <a:buFont typeface="Arial"/>
              <a:buChar char="•"/>
              <a:defRPr/>
            </a:pPr>
            <a:r>
              <a:rPr lang="en-US" sz="1400"/>
              <a:t>Delivered all logo formats, stickers, and brand materials for consistency across digital and physical platforms.</a:t>
            </a:r>
            <a:endParaRPr/>
          </a:p>
          <a:p>
            <a:pPr marL="735965" indent="-285750" algn="just">
              <a:spcAft>
                <a:spcPts val="1000"/>
              </a:spcAft>
              <a:buFont typeface="Arial"/>
              <a:buChar char="•"/>
              <a:defRPr/>
            </a:pPr>
            <a:r>
              <a:rPr lang="en-US" sz="1400"/>
              <a:t>Conceptualized and executed shop designs, menus, uniforms, and onsite signage to enhance their physical presence.</a:t>
            </a:r>
            <a:endParaRPr/>
          </a:p>
          <a:p>
            <a:pPr marL="450215">
              <a:spcAft>
                <a:spcPts val="1000"/>
              </a:spcAft>
              <a:defRPr/>
            </a:pPr>
            <a:endParaRPr lang="en-IN" sz="1400" b="1">
              <a:solidFill>
                <a:srgbClr val="C00000"/>
              </a:solidFill>
            </a:endParaRPr>
          </a:p>
          <a:p>
            <a:pPr marL="450215">
              <a:spcAft>
                <a:spcPts val="1000"/>
              </a:spcAft>
              <a:defRPr/>
            </a:pPr>
            <a:r>
              <a:rPr lang="en-IN" sz="1400" b="1">
                <a:solidFill>
                  <a:srgbClr val="C00000"/>
                </a:solidFill>
              </a:rPr>
              <a:t>        Website Optimization and Design</a:t>
            </a:r>
            <a:endParaRPr/>
          </a:p>
          <a:p>
            <a:pPr marL="735965" indent="-285750" algn="just">
              <a:spcAft>
                <a:spcPts val="1000"/>
              </a:spcAft>
              <a:buFont typeface="Arial"/>
              <a:buChar char="•"/>
              <a:defRPr/>
            </a:pPr>
            <a:r>
              <a:rPr lang="en-US" sz="1400"/>
              <a:t>Designed a user-friendly, visually appealing website tailored to their audience’s needs.</a:t>
            </a:r>
            <a:endParaRPr/>
          </a:p>
          <a:p>
            <a:pPr marL="735965" indent="-285750" algn="just">
              <a:spcAft>
                <a:spcPts val="1000"/>
              </a:spcAft>
              <a:buFont typeface="Arial"/>
              <a:buChar char="•"/>
              <a:defRPr/>
            </a:pPr>
            <a:r>
              <a:rPr lang="en-US" sz="1400"/>
              <a:t>Selected and optimized high-quality images to represent their menu and ambiance authentically.</a:t>
            </a:r>
            <a:endParaRPr/>
          </a:p>
          <a:p>
            <a:pPr marL="735965" indent="-285750" algn="just">
              <a:spcAft>
                <a:spcPts val="1000"/>
              </a:spcAft>
              <a:buFont typeface="Arial"/>
              <a:buChar char="•"/>
              <a:defRPr/>
            </a:pPr>
            <a:r>
              <a:rPr lang="en-US" sz="1400"/>
              <a:t>Enhanced the site with SEO best practices to improve visibility and drive organic traffic.</a:t>
            </a:r>
            <a:endParaRPr/>
          </a:p>
        </p:txBody>
      </p:sp>
      <p:pic>
        <p:nvPicPr>
          <p:cNvPr id="3" name="Picture 2"/>
          <p:cNvPicPr>
            <a:picLocks noChangeAspect="1"/>
          </p:cNvPicPr>
          <p:nvPr/>
        </p:nvPicPr>
        <p:blipFill>
          <a:blip r:embed="rId4"/>
          <a:stretch/>
        </p:blipFill>
        <p:spPr bwMode="auto">
          <a:xfrm>
            <a:off x="11350932" y="90508"/>
            <a:ext cx="752478" cy="7524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3"/>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76" name="Group 8"/>
          <p:cNvGrpSpPr/>
          <p:nvPr/>
        </p:nvGrpSpPr>
        <p:grpSpPr bwMode="auto">
          <a:xfrm>
            <a:off x="9719310" y="4313555"/>
            <a:ext cx="2185670" cy="2185670"/>
            <a:chOff x="15758" y="7358"/>
            <a:chExt cx="3442" cy="3442"/>
          </a:xfrm>
        </p:grpSpPr>
        <p:sp>
          <p:nvSpPr>
            <p:cNvPr id="1048687"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88"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89" name="TextBox 3"/>
          <p:cNvSpPr txBox="1"/>
          <p:nvPr/>
        </p:nvSpPr>
        <p:spPr bwMode="auto">
          <a:xfrm>
            <a:off x="1044825" y="364969"/>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Achievements and Results.</a:t>
            </a:r>
            <a:endParaRPr/>
          </a:p>
        </p:txBody>
      </p:sp>
      <p:sp>
        <p:nvSpPr>
          <p:cNvPr id="1048690" name="TextBox 14"/>
          <p:cNvSpPr txBox="1"/>
          <p:nvPr/>
        </p:nvSpPr>
        <p:spPr bwMode="auto">
          <a:xfrm>
            <a:off x="1044824" y="977990"/>
            <a:ext cx="7677621" cy="4988919"/>
          </a:xfrm>
          <a:prstGeom prst="rect">
            <a:avLst/>
          </a:prstGeom>
          <a:noFill/>
        </p:spPr>
        <p:txBody>
          <a:bodyPr wrap="square">
            <a:spAutoFit/>
          </a:bodyPr>
          <a:lstStyle/>
          <a:p>
            <a:pPr algn="just">
              <a:spcAft>
                <a:spcPts val="1000"/>
              </a:spcAft>
              <a:defRPr/>
            </a:pPr>
            <a:r>
              <a:rPr lang="en-US" sz="1400"/>
              <a:t>Our efforts led to transformative results for Boss Stop: </a:t>
            </a:r>
            <a:endParaRPr/>
          </a:p>
          <a:p>
            <a:pPr marL="450215" algn="just">
              <a:spcAft>
                <a:spcPts val="1000"/>
              </a:spcAft>
              <a:defRPr/>
            </a:pPr>
            <a:r>
              <a:rPr lang="en-IN" sz="1400" b="1">
                <a:solidFill>
                  <a:srgbClr val="C00000"/>
                </a:solidFill>
              </a:rPr>
              <a:t>Elevated  Brand Identity</a:t>
            </a:r>
            <a:endParaRPr/>
          </a:p>
          <a:p>
            <a:pPr marL="450215" algn="just">
              <a:spcAft>
                <a:spcPts val="1000"/>
              </a:spcAft>
              <a:defRPr/>
            </a:pPr>
            <a:r>
              <a:rPr lang="en-US" sz="1400"/>
              <a:t>Boss Stop now boasts a cohesive, professional brand identity that resonates across all platforms, from their storefront to their online presence.</a:t>
            </a:r>
            <a:endParaRPr lang="en-US"/>
          </a:p>
          <a:p>
            <a:pPr marL="450215" algn="just">
              <a:spcAft>
                <a:spcPts val="1000"/>
              </a:spcAft>
              <a:defRPr/>
            </a:pPr>
            <a:r>
              <a:rPr lang="en-IN" sz="1400" b="1">
                <a:solidFill>
                  <a:srgbClr val="C00000"/>
                </a:solidFill>
              </a:rPr>
              <a:t>Increased Visibility</a:t>
            </a:r>
            <a:endParaRPr lang="en-IN" sz="1400">
              <a:solidFill>
                <a:srgbClr val="C00000"/>
              </a:solidFill>
            </a:endParaRPr>
          </a:p>
          <a:p>
            <a:pPr marL="450215" algn="just">
              <a:spcAft>
                <a:spcPts val="1000"/>
              </a:spcAft>
              <a:defRPr/>
            </a:pPr>
            <a:r>
              <a:rPr lang="en-US" sz="1400"/>
              <a:t>With SEO-optimized content and targeted marketing campaigns, website traffic increased, and local search rankings improved significantly.</a:t>
            </a:r>
            <a:endParaRPr/>
          </a:p>
          <a:p>
            <a:pPr marL="450215" algn="just">
              <a:spcAft>
                <a:spcPts val="1000"/>
              </a:spcAft>
              <a:defRPr/>
            </a:pPr>
            <a:r>
              <a:rPr lang="en-IN" sz="1400" b="1">
                <a:solidFill>
                  <a:srgbClr val="C00000"/>
                </a:solidFill>
              </a:rPr>
              <a:t>Enhanced Customer Experience</a:t>
            </a:r>
            <a:endParaRPr lang="en-IN" sz="1400">
              <a:solidFill>
                <a:srgbClr val="C00000"/>
              </a:solidFill>
            </a:endParaRPr>
          </a:p>
          <a:p>
            <a:pPr marL="450215" algn="just">
              <a:spcAft>
                <a:spcPts val="1000"/>
              </a:spcAft>
              <a:defRPr/>
            </a:pPr>
            <a:r>
              <a:rPr lang="en-US" sz="1400"/>
              <a:t>The redesigned website and clear branding made it easier for customers to explore their offerings and connect with the restaurant.</a:t>
            </a:r>
            <a:endParaRPr/>
          </a:p>
          <a:p>
            <a:pPr marL="450215" algn="just">
              <a:spcAft>
                <a:spcPts val="1000"/>
              </a:spcAft>
              <a:defRPr/>
            </a:pPr>
            <a:r>
              <a:rPr lang="en-IN" sz="1400" b="1">
                <a:solidFill>
                  <a:srgbClr val="C00000"/>
                </a:solidFill>
              </a:rPr>
              <a:t>Boost in Revenue</a:t>
            </a:r>
            <a:endParaRPr lang="en-IN" sz="1400">
              <a:solidFill>
                <a:srgbClr val="C00000"/>
              </a:solidFill>
            </a:endParaRPr>
          </a:p>
          <a:p>
            <a:pPr marL="450215" algn="just">
              <a:spcAft>
                <a:spcPts val="1000"/>
              </a:spcAft>
              <a:defRPr/>
            </a:pPr>
            <a:r>
              <a:rPr lang="en-US" sz="1400"/>
              <a:t>Greater brand awareness and increased foot traffic translated to a noticeable uptick in reservations and repeat customers.</a:t>
            </a:r>
            <a:endParaRPr/>
          </a:p>
          <a:p>
            <a:pPr marL="450215" algn="just">
              <a:spcAft>
                <a:spcPts val="1000"/>
              </a:spcAft>
              <a:defRPr/>
            </a:pPr>
            <a:r>
              <a:rPr lang="en-IN" sz="1400" b="1">
                <a:solidFill>
                  <a:srgbClr val="C00000"/>
                </a:solidFill>
              </a:rPr>
              <a:t>UI/UX Website Design</a:t>
            </a:r>
            <a:endParaRPr lang="en-IN" sz="1400">
              <a:solidFill>
                <a:srgbClr val="C00000"/>
              </a:solidFill>
            </a:endParaRPr>
          </a:p>
          <a:p>
            <a:pPr marL="450215" algn="just">
              <a:spcAft>
                <a:spcPts val="1000"/>
              </a:spcAft>
              <a:defRPr/>
            </a:pPr>
            <a:r>
              <a:rPr lang="en-US" sz="1400"/>
              <a:t>Well designed and optimized website and pages suitable for both mobile and desktop users, which made it relatively easy for customers to access their website, make bookings and reservations, inquires, etc</a:t>
            </a:r>
            <a:endParaRPr/>
          </a:p>
        </p:txBody>
      </p:sp>
      <p:pic>
        <p:nvPicPr>
          <p:cNvPr id="2097174"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2" name="Picture 1"/>
          <p:cNvPicPr>
            <a:picLocks noChangeAspect="1"/>
          </p:cNvPicPr>
          <p:nvPr/>
        </p:nvPicPr>
        <p:blipFill>
          <a:blip r:embed="rId4"/>
          <a:stretch/>
        </p:blipFill>
        <p:spPr bwMode="auto">
          <a:xfrm>
            <a:off x="11350932" y="90508"/>
            <a:ext cx="752478" cy="7524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4"/>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solidFill>
          <a:srgbClr val="000000"/>
        </a:solidFill>
        <a:effectLst/>
      </p:bgPr>
    </p:bg>
    <p:spTree>
      <p:nvGrpSpPr>
        <p:cNvPr id="1" name=""/>
        <p:cNvGrpSpPr/>
        <p:nvPr/>
      </p:nvGrpSpPr>
      <p:grpSpPr bwMode="auto">
        <a:xfrm>
          <a:off x="0" y="0"/>
          <a:ext cx="0" cy="0"/>
          <a:chOff x="0" y="0"/>
          <a:chExt cx="0" cy="0"/>
        </a:xfrm>
      </p:grpSpPr>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47"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16" name="Rectangle: Rounded Corners 11"/>
          <p:cNvSpPr/>
          <p:nvPr/>
        </p:nvSpPr>
        <p:spPr bwMode="auto">
          <a:xfrm>
            <a:off x="-2999874" y="2180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7" name="Rectangle: Rounded Corners 1"/>
          <p:cNvSpPr/>
          <p:nvPr/>
        </p:nvSpPr>
        <p:spPr bwMode="auto">
          <a:xfrm>
            <a:off x="-2872874" y="2307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8" name="Rectangle: Rounded Corners 14"/>
          <p:cNvSpPr/>
          <p:nvPr/>
        </p:nvSpPr>
        <p:spPr bwMode="auto">
          <a:xfrm>
            <a:off x="13064476" y="1310172"/>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9" name="Rectangle: Rounded Corners 2"/>
          <p:cNvSpPr/>
          <p:nvPr/>
        </p:nvSpPr>
        <p:spPr bwMode="auto">
          <a:xfrm>
            <a:off x="12736095" y="1160630"/>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2" name="Rectangle 19"/>
          <p:cNvSpPr>
            <a:spLocks noChangeArrowheads="1"/>
          </p:cNvSpPr>
          <p:nvPr/>
        </p:nvSpPr>
        <p:spPr bwMode="auto">
          <a:xfrm>
            <a:off x="2177462" y="2010926"/>
            <a:ext cx="7837075" cy="2585323"/>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marL="0" marR="0" lvl="0" indent="0" algn="ctr" defTabSz="914400">
              <a:lnSpc>
                <a:spcPct val="100000"/>
              </a:lnSpc>
              <a:spcBef>
                <a:spcPts val="0"/>
              </a:spcBef>
              <a:spcAft>
                <a:spcPts val="0"/>
              </a:spcAft>
              <a:buClrTx/>
              <a:buSzTx/>
              <a:buFontTx/>
              <a:buNone/>
              <a:defRPr/>
            </a:pPr>
            <a:r>
              <a:rPr lang="en-GB" sz="7200" b="1">
                <a:solidFill>
                  <a:schemeClr val="bg1"/>
                </a:solidFill>
                <a:latin typeface="Avenir LT Std 65 Medium"/>
                <a:cs typeface="Arial"/>
              </a:rPr>
              <a:t>Branding</a:t>
            </a:r>
            <a:endParaRPr/>
          </a:p>
          <a:p>
            <a:pPr marL="0" marR="0" lvl="0" indent="0" algn="ctr" defTabSz="914400">
              <a:lnSpc>
                <a:spcPct val="100000"/>
              </a:lnSpc>
              <a:spcBef>
                <a:spcPts val="0"/>
              </a:spcBef>
              <a:spcAft>
                <a:spcPts val="0"/>
              </a:spcAft>
              <a:buClrTx/>
              <a:buSzTx/>
              <a:buFontTx/>
              <a:buNone/>
              <a:defRPr/>
            </a:pPr>
            <a:r>
              <a:rPr lang="en-GB" sz="7200" b="1">
                <a:solidFill>
                  <a:srgbClr val="F4313F"/>
                </a:solidFill>
                <a:latin typeface="Avenir LT Std 65 Medium"/>
                <a:cs typeface="Arial"/>
              </a:rPr>
              <a:t>Case Study</a:t>
            </a:r>
            <a:endParaRPr lang="en-GB" sz="7200" b="1">
              <a:solidFill>
                <a:schemeClr val="bg1"/>
              </a:solidFill>
              <a:latin typeface="Avenir LT Std 65 Medium"/>
              <a:cs typeface="Arial"/>
            </a:endParaRPr>
          </a:p>
          <a:p>
            <a:pPr marL="0" marR="0" lvl="0" indent="0" algn="ctr" defTabSz="914400">
              <a:lnSpc>
                <a:spcPct val="100000"/>
              </a:lnSpc>
              <a:spcBef>
                <a:spcPts val="0"/>
              </a:spcBef>
              <a:spcAft>
                <a:spcPts val="0"/>
              </a:spcAft>
              <a:buClrTx/>
              <a:buSzTx/>
              <a:buFontTx/>
              <a:buNone/>
              <a:defRPr/>
            </a:pPr>
            <a:endParaRPr>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48617"/>
                                        </p:tgtEl>
                                        <p:attrNameLst>
                                          <p:attrName>style.visibility</p:attrName>
                                        </p:attrNameLst>
                                      </p:cBhvr>
                                      <p:to>
                                        <p:strVal val="visible"/>
                                      </p:to>
                                    </p:set>
                                    <p:anim calcmode="lin" valueType="num">
                                      <p:cBhvr additive="base">
                                        <p:cTn id="7" dur="2000" fill="hold"/>
                                        <p:tgtEl>
                                          <p:spTgt spid="1048617"/>
                                        </p:tgtEl>
                                        <p:attrNameLst>
                                          <p:attrName>ppt_x</p:attrName>
                                        </p:attrNameLst>
                                      </p:cBhvr>
                                      <p:tavLst>
                                        <p:tav tm="0">
                                          <p:val>
                                            <p:strVal val="1+#ppt_w/2"/>
                                          </p:val>
                                        </p:tav>
                                        <p:tav tm="100000">
                                          <p:val>
                                            <p:strVal val="#ppt_x"/>
                                          </p:val>
                                        </p:tav>
                                      </p:tavLst>
                                    </p:anim>
                                    <p:anim calcmode="lin" valueType="num">
                                      <p:cBhvr additive="base">
                                        <p:cTn id="8" dur="2000" fill="hold"/>
                                        <p:tgtEl>
                                          <p:spTgt spid="10486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48616"/>
                                        </p:tgtEl>
                                        <p:attrNameLst>
                                          <p:attrName>style.visibility</p:attrName>
                                        </p:attrNameLst>
                                      </p:cBhvr>
                                      <p:to>
                                        <p:strVal val="visible"/>
                                      </p:to>
                                    </p:set>
                                    <p:anim calcmode="lin" valueType="num">
                                      <p:cBhvr additive="base">
                                        <p:cTn id="11" dur="2000" fill="hold"/>
                                        <p:tgtEl>
                                          <p:spTgt spid="1048616"/>
                                        </p:tgtEl>
                                        <p:attrNameLst>
                                          <p:attrName>ppt_x</p:attrName>
                                        </p:attrNameLst>
                                      </p:cBhvr>
                                      <p:tavLst>
                                        <p:tav tm="0">
                                          <p:val>
                                            <p:strVal val="1+#ppt_w/2"/>
                                          </p:val>
                                        </p:tav>
                                        <p:tav tm="100000">
                                          <p:val>
                                            <p:strVal val="#ppt_x"/>
                                          </p:val>
                                        </p:tav>
                                      </p:tavLst>
                                    </p:anim>
                                    <p:anim calcmode="lin" valueType="num">
                                      <p:cBhvr additive="base">
                                        <p:cTn id="12" dur="2000" fill="hold"/>
                                        <p:tgtEl>
                                          <p:spTgt spid="104861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48619"/>
                                        </p:tgtEl>
                                        <p:attrNameLst>
                                          <p:attrName>style.visibility</p:attrName>
                                        </p:attrNameLst>
                                      </p:cBhvr>
                                      <p:to>
                                        <p:strVal val="visible"/>
                                      </p:to>
                                    </p:set>
                                    <p:anim calcmode="lin" valueType="num">
                                      <p:cBhvr additive="base">
                                        <p:cTn id="15" dur="2000" fill="hold"/>
                                        <p:tgtEl>
                                          <p:spTgt spid="1048619"/>
                                        </p:tgtEl>
                                        <p:attrNameLst>
                                          <p:attrName>ppt_x</p:attrName>
                                        </p:attrNameLst>
                                      </p:cBhvr>
                                      <p:tavLst>
                                        <p:tav tm="0">
                                          <p:val>
                                            <p:strVal val="0-#ppt_w/2"/>
                                          </p:val>
                                        </p:tav>
                                        <p:tav tm="100000">
                                          <p:val>
                                            <p:strVal val="#ppt_x"/>
                                          </p:val>
                                        </p:tav>
                                      </p:tavLst>
                                    </p:anim>
                                    <p:anim calcmode="lin" valueType="num">
                                      <p:cBhvr additive="base">
                                        <p:cTn id="16" dur="2000" fill="hold"/>
                                        <p:tgtEl>
                                          <p:spTgt spid="104861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48618"/>
                                        </p:tgtEl>
                                        <p:attrNameLst>
                                          <p:attrName>style.visibility</p:attrName>
                                        </p:attrNameLst>
                                      </p:cBhvr>
                                      <p:to>
                                        <p:strVal val="visible"/>
                                      </p:to>
                                    </p:set>
                                    <p:anim calcmode="lin" valueType="num">
                                      <p:cBhvr additive="base">
                                        <p:cTn id="19" dur="2000" fill="hold"/>
                                        <p:tgtEl>
                                          <p:spTgt spid="1048618"/>
                                        </p:tgtEl>
                                        <p:attrNameLst>
                                          <p:attrName>ppt_x</p:attrName>
                                        </p:attrNameLst>
                                      </p:cBhvr>
                                      <p:tavLst>
                                        <p:tav tm="0">
                                          <p:val>
                                            <p:strVal val="0-#ppt_w/2"/>
                                          </p:val>
                                        </p:tav>
                                        <p:tav tm="100000">
                                          <p:val>
                                            <p:strVal val="#ppt_x"/>
                                          </p:val>
                                        </p:tav>
                                      </p:tavLst>
                                    </p:anim>
                                    <p:anim calcmode="lin" valueType="num">
                                      <p:cBhvr additive="base">
                                        <p:cTn id="20" dur="2000" fill="hold"/>
                                        <p:tgtEl>
                                          <p:spTgt spid="1048618"/>
                                        </p:tgtEl>
                                        <p:attrNameLst>
                                          <p:attrName>ppt_y</p:attrName>
                                        </p:attrNameLst>
                                      </p:cBhvr>
                                      <p:tavLst>
                                        <p:tav tm="0">
                                          <p:val>
                                            <p:strVal val="#ppt_y"/>
                                          </p:val>
                                        </p:tav>
                                        <p:tav tm="100000">
                                          <p:val>
                                            <p:strVal val="#ppt_y"/>
                                          </p:val>
                                        </p:tav>
                                      </p:tavLst>
                                    </p:anim>
                                  </p:childTnLst>
                                </p:cTn>
                              </p:par>
                              <p:par>
                                <p:cTn id="21" presetID="0" presetClass="path" presetSubtype="0" accel="50000" decel="50000" fill="hold" nodeType="withEffect">
                                  <p:stCondLst>
                                    <p:cond delay="0"/>
                                  </p:stCondLst>
                                  <p:childTnLst>
                                    <p:animMotion origin="layout" path="M 0.01055 -0.0206 L -0.1737 -0.025 " pathEditMode="relative" rAng="0" ptsTypes="AA">
                                      <p:cBhvr>
                                        <p:cTn id="22" dur="2000" spd="-100000" fill="hold"/>
                                        <p:tgtEl>
                                          <p:spTgt spid="2097158"/>
                                        </p:tgtEl>
                                        <p:attrNameLst>
                                          <p:attrName>ppt_x</p:attrName>
                                          <p:attrName>ppt_y</p:attrName>
                                        </p:attrNameLst>
                                      </p:cBhvr>
                                      <p:rCtr x="-9206" y="-231"/>
                                    </p:animMotion>
                                  </p:childTnLst>
                                </p:cTn>
                              </p:par>
                              <p:par>
                                <p:cTn id="23" presetID="47"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78" name="Group 8"/>
          <p:cNvGrpSpPr/>
          <p:nvPr/>
        </p:nvGrpSpPr>
        <p:grpSpPr bwMode="auto">
          <a:xfrm>
            <a:off x="9719310" y="4313555"/>
            <a:ext cx="2185670" cy="2185670"/>
            <a:chOff x="15758" y="7358"/>
            <a:chExt cx="3442" cy="3442"/>
          </a:xfrm>
        </p:grpSpPr>
        <p:sp>
          <p:nvSpPr>
            <p:cNvPr id="1048693"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94"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95" name="TextBox 3"/>
          <p:cNvSpPr txBox="1"/>
          <p:nvPr/>
        </p:nvSpPr>
        <p:spPr bwMode="auto">
          <a:xfrm>
            <a:off x="1044825" y="721210"/>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Commitment</a:t>
            </a:r>
            <a:endParaRPr/>
          </a:p>
        </p:txBody>
      </p:sp>
      <p:sp>
        <p:nvSpPr>
          <p:cNvPr id="1048696" name="TextBox 14"/>
          <p:cNvSpPr txBox="1"/>
          <p:nvPr/>
        </p:nvSpPr>
        <p:spPr bwMode="auto">
          <a:xfrm>
            <a:off x="1044824" y="1243809"/>
            <a:ext cx="7677621" cy="2438759"/>
          </a:xfrm>
          <a:prstGeom prst="rect">
            <a:avLst/>
          </a:prstGeom>
          <a:noFill/>
        </p:spPr>
        <p:txBody>
          <a:bodyPr wrap="square">
            <a:spAutoFit/>
          </a:bodyPr>
          <a:lstStyle/>
          <a:p>
            <a:pPr algn="just">
              <a:defRPr/>
            </a:pPr>
            <a:r>
              <a:rPr lang="en-US" sz="1400"/>
              <a:t>At BrandYou Creative Agency, we are passionate about empowering businesses like Boss Stop to achieve their full potential. Our expertise as a leading brand design agency Ireland and trusted branding consultants ensures that we deliver tailored solutions that address your unique challenges.</a:t>
            </a:r>
            <a:endParaRPr/>
          </a:p>
          <a:p>
            <a:pPr algn="just">
              <a:defRPr/>
            </a:pPr>
            <a:endParaRPr lang="en-US" sz="1400"/>
          </a:p>
          <a:p>
            <a:pPr algn="just">
              <a:defRPr/>
            </a:pPr>
            <a:r>
              <a:rPr lang="en-US" sz="1400"/>
              <a:t>Our proven approach—grounded in strategic thinking, creativity, and attention to detail—ensures that we not only meet but exceed expectations. By partnering with us, you can expect a tailored strategy designed to elevate your brand, connect with your audience, and achieve your goals.</a:t>
            </a:r>
            <a:endParaRPr/>
          </a:p>
          <a:p>
            <a:pPr algn="just">
              <a:defRPr/>
            </a:pPr>
            <a:endParaRPr lang="en-US" sz="1400"/>
          </a:p>
          <a:p>
            <a:pPr algn="just">
              <a:defRPr/>
            </a:pPr>
            <a:r>
              <a:rPr lang="en-US" sz="1400"/>
              <a:t>Ready to transform your brand like Boss Stop? Partner with </a:t>
            </a:r>
            <a:r>
              <a:rPr lang="en-US" sz="1400" b="1"/>
              <a:t>BrandYou Creative Agency</a:t>
            </a:r>
            <a:r>
              <a:rPr lang="en-US" sz="1400"/>
              <a:t>, where strategy and creativity meet to deliver extraordinary results. Reach out today, and let’s make your success story the next chapter in our portfolio!</a:t>
            </a:r>
            <a:endParaRPr/>
          </a:p>
        </p:txBody>
      </p:sp>
      <p:pic>
        <p:nvPicPr>
          <p:cNvPr id="2097175"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8" name="Picture 7"/>
          <p:cNvPicPr>
            <a:picLocks noChangeAspect="1"/>
          </p:cNvPicPr>
          <p:nvPr/>
        </p:nvPicPr>
        <p:blipFill>
          <a:blip r:embed="rId4"/>
          <a:stretch/>
        </p:blipFill>
        <p:spPr bwMode="auto">
          <a:xfrm>
            <a:off x="16247" y="-459432"/>
            <a:ext cx="4867209" cy="5709783"/>
          </a:xfrm>
          <a:prstGeom prst="rect">
            <a:avLst/>
          </a:prstGeom>
        </p:spPr>
      </p:pic>
      <p:pic>
        <p:nvPicPr>
          <p:cNvPr id="2" name="Picture 1"/>
          <p:cNvPicPr>
            <a:picLocks noChangeAspect="1"/>
          </p:cNvPicPr>
          <p:nvPr/>
        </p:nvPicPr>
        <p:blipFill>
          <a:blip r:embed="rId5"/>
          <a:stretch/>
        </p:blipFill>
        <p:spPr bwMode="auto">
          <a:xfrm>
            <a:off x="11350932" y="90508"/>
            <a:ext cx="752478" cy="7524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5"/>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 name="Picture 1"/>
          <p:cNvPicPr>
            <a:picLocks noChangeAspect="1"/>
          </p:cNvPicPr>
          <p:nvPr/>
        </p:nvPicPr>
        <p:blipFill>
          <a:blip r:embed="rId3"/>
          <a:stretch/>
        </p:blipFill>
        <p:spPr bwMode="auto">
          <a:xfrm>
            <a:off x="0" y="-171400"/>
            <a:ext cx="12192000" cy="6858000"/>
          </a:xfrm>
          <a:prstGeom prst="rect">
            <a:avLst/>
          </a:prstGeom>
        </p:spPr>
      </p:pic>
      <p:pic>
        <p:nvPicPr>
          <p:cNvPr id="2097177" name="Picture 1" descr="C:\Users\kim.tsok-nwok\Downloads\brand you creative group logos\BY Group logo\Brand You Creative Group Logo.pngBrand You Creative Group Logo"/>
          <p:cNvPicPr>
            <a:picLocks noChangeAspect="1"/>
          </p:cNvPicPr>
          <p:nvPr/>
        </p:nvPicPr>
        <p:blipFill>
          <a:blip r:embed="rId4"/>
          <a:srcRect l="90992" r="-1798" b="29930"/>
          <a:stretch/>
        </p:blipFill>
        <p:spPr bwMode="auto">
          <a:xfrm>
            <a:off x="177558" y="281790"/>
            <a:ext cx="932180" cy="878840"/>
          </a:xfrm>
          <a:prstGeom prst="rect">
            <a:avLst/>
          </a:prstGeom>
        </p:spPr>
      </p:pic>
      <p:grpSp>
        <p:nvGrpSpPr>
          <p:cNvPr id="80" name="Group 3"/>
          <p:cNvGrpSpPr/>
          <p:nvPr/>
        </p:nvGrpSpPr>
        <p:grpSpPr bwMode="auto">
          <a:xfrm>
            <a:off x="9719310" y="4313555"/>
            <a:ext cx="2185670" cy="2185670"/>
            <a:chOff x="15758" y="7358"/>
            <a:chExt cx="3442" cy="3442"/>
          </a:xfrm>
        </p:grpSpPr>
        <p:sp>
          <p:nvSpPr>
            <p:cNvPr id="1048697"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98"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pic>
        <p:nvPicPr>
          <p:cNvPr id="4" name="Picture 3"/>
          <p:cNvPicPr>
            <a:picLocks noChangeAspect="1"/>
          </p:cNvPicPr>
          <p:nvPr/>
        </p:nvPicPr>
        <p:blipFill>
          <a:blip r:embed="rId5"/>
          <a:srcRect l="19741" r="26301"/>
          <a:stretch/>
        </p:blipFill>
        <p:spPr bwMode="auto">
          <a:xfrm>
            <a:off x="8112224" y="281790"/>
            <a:ext cx="2952327" cy="29889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77"/>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Rectangle 2"/>
          <p:cNvSpPr/>
          <p:nvPr/>
        </p:nvSpPr>
        <p:spPr bwMode="auto">
          <a:xfrm>
            <a:off x="8616280" y="0"/>
            <a:ext cx="357572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47"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16" name="Rectangle: Rounded Corners 11"/>
          <p:cNvSpPr/>
          <p:nvPr/>
        </p:nvSpPr>
        <p:spPr bwMode="auto">
          <a:xfrm>
            <a:off x="-2999874" y="2180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7" name="Rectangle: Rounded Corners 1"/>
          <p:cNvSpPr/>
          <p:nvPr/>
        </p:nvSpPr>
        <p:spPr bwMode="auto">
          <a:xfrm>
            <a:off x="-2872874" y="2307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8" name="Rectangle: Rounded Corners 14"/>
          <p:cNvSpPr/>
          <p:nvPr/>
        </p:nvSpPr>
        <p:spPr bwMode="auto">
          <a:xfrm>
            <a:off x="13064476" y="1310172"/>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9" name="Rectangle: Rounded Corners 2"/>
          <p:cNvSpPr/>
          <p:nvPr/>
        </p:nvSpPr>
        <p:spPr bwMode="auto">
          <a:xfrm>
            <a:off x="12736095" y="1160630"/>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2" name="Rectangle 19"/>
          <p:cNvSpPr>
            <a:spLocks noChangeArrowheads="1"/>
          </p:cNvSpPr>
          <p:nvPr/>
        </p:nvSpPr>
        <p:spPr bwMode="auto">
          <a:xfrm>
            <a:off x="2177462" y="2598517"/>
            <a:ext cx="7837075" cy="1107996"/>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lvl="0" algn="ctr">
              <a:defRPr/>
            </a:pPr>
            <a:r>
              <a:rPr lang="en-US" sz="6600" b="1">
                <a:solidFill>
                  <a:srgbClr val="F4313F"/>
                </a:solidFill>
              </a:rPr>
              <a:t>Thomond</a:t>
            </a:r>
            <a:r>
              <a:rPr lang="en-US" sz="6600" b="1">
                <a:solidFill>
                  <a:srgbClr val="C00000"/>
                </a:solidFill>
              </a:rPr>
              <a:t> </a:t>
            </a:r>
            <a:r>
              <a:rPr lang="en-US" sz="6600" b="1">
                <a:solidFill>
                  <a:schemeClr val="bg1"/>
                </a:solidFill>
              </a:rPr>
              <a:t>Tyres</a:t>
            </a:r>
            <a:endParaRPr sz="66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48617"/>
                                        </p:tgtEl>
                                        <p:attrNameLst>
                                          <p:attrName>style.visibility</p:attrName>
                                        </p:attrNameLst>
                                      </p:cBhvr>
                                      <p:to>
                                        <p:strVal val="visible"/>
                                      </p:to>
                                    </p:set>
                                    <p:anim calcmode="lin" valueType="num">
                                      <p:cBhvr additive="base">
                                        <p:cTn id="7" dur="2000" fill="hold"/>
                                        <p:tgtEl>
                                          <p:spTgt spid="1048617"/>
                                        </p:tgtEl>
                                        <p:attrNameLst>
                                          <p:attrName>ppt_x</p:attrName>
                                        </p:attrNameLst>
                                      </p:cBhvr>
                                      <p:tavLst>
                                        <p:tav tm="0">
                                          <p:val>
                                            <p:strVal val="1+#ppt_w/2"/>
                                          </p:val>
                                        </p:tav>
                                        <p:tav tm="100000">
                                          <p:val>
                                            <p:strVal val="#ppt_x"/>
                                          </p:val>
                                        </p:tav>
                                      </p:tavLst>
                                    </p:anim>
                                    <p:anim calcmode="lin" valueType="num">
                                      <p:cBhvr additive="base">
                                        <p:cTn id="8" dur="2000" fill="hold"/>
                                        <p:tgtEl>
                                          <p:spTgt spid="10486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48616"/>
                                        </p:tgtEl>
                                        <p:attrNameLst>
                                          <p:attrName>style.visibility</p:attrName>
                                        </p:attrNameLst>
                                      </p:cBhvr>
                                      <p:to>
                                        <p:strVal val="visible"/>
                                      </p:to>
                                    </p:set>
                                    <p:anim calcmode="lin" valueType="num">
                                      <p:cBhvr additive="base">
                                        <p:cTn id="11" dur="2000" fill="hold"/>
                                        <p:tgtEl>
                                          <p:spTgt spid="1048616"/>
                                        </p:tgtEl>
                                        <p:attrNameLst>
                                          <p:attrName>ppt_x</p:attrName>
                                        </p:attrNameLst>
                                      </p:cBhvr>
                                      <p:tavLst>
                                        <p:tav tm="0">
                                          <p:val>
                                            <p:strVal val="1+#ppt_w/2"/>
                                          </p:val>
                                        </p:tav>
                                        <p:tav tm="100000">
                                          <p:val>
                                            <p:strVal val="#ppt_x"/>
                                          </p:val>
                                        </p:tav>
                                      </p:tavLst>
                                    </p:anim>
                                    <p:anim calcmode="lin" valueType="num">
                                      <p:cBhvr additive="base">
                                        <p:cTn id="12" dur="2000" fill="hold"/>
                                        <p:tgtEl>
                                          <p:spTgt spid="104861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48619"/>
                                        </p:tgtEl>
                                        <p:attrNameLst>
                                          <p:attrName>style.visibility</p:attrName>
                                        </p:attrNameLst>
                                      </p:cBhvr>
                                      <p:to>
                                        <p:strVal val="visible"/>
                                      </p:to>
                                    </p:set>
                                    <p:anim calcmode="lin" valueType="num">
                                      <p:cBhvr additive="base">
                                        <p:cTn id="15" dur="2000" fill="hold"/>
                                        <p:tgtEl>
                                          <p:spTgt spid="1048619"/>
                                        </p:tgtEl>
                                        <p:attrNameLst>
                                          <p:attrName>ppt_x</p:attrName>
                                        </p:attrNameLst>
                                      </p:cBhvr>
                                      <p:tavLst>
                                        <p:tav tm="0">
                                          <p:val>
                                            <p:strVal val="0-#ppt_w/2"/>
                                          </p:val>
                                        </p:tav>
                                        <p:tav tm="100000">
                                          <p:val>
                                            <p:strVal val="#ppt_x"/>
                                          </p:val>
                                        </p:tav>
                                      </p:tavLst>
                                    </p:anim>
                                    <p:anim calcmode="lin" valueType="num">
                                      <p:cBhvr additive="base">
                                        <p:cTn id="16" dur="2000" fill="hold"/>
                                        <p:tgtEl>
                                          <p:spTgt spid="104861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48618"/>
                                        </p:tgtEl>
                                        <p:attrNameLst>
                                          <p:attrName>style.visibility</p:attrName>
                                        </p:attrNameLst>
                                      </p:cBhvr>
                                      <p:to>
                                        <p:strVal val="visible"/>
                                      </p:to>
                                    </p:set>
                                    <p:anim calcmode="lin" valueType="num">
                                      <p:cBhvr additive="base">
                                        <p:cTn id="19" dur="2000" fill="hold"/>
                                        <p:tgtEl>
                                          <p:spTgt spid="1048618"/>
                                        </p:tgtEl>
                                        <p:attrNameLst>
                                          <p:attrName>ppt_x</p:attrName>
                                        </p:attrNameLst>
                                      </p:cBhvr>
                                      <p:tavLst>
                                        <p:tav tm="0">
                                          <p:val>
                                            <p:strVal val="0-#ppt_w/2"/>
                                          </p:val>
                                        </p:tav>
                                        <p:tav tm="100000">
                                          <p:val>
                                            <p:strVal val="#ppt_x"/>
                                          </p:val>
                                        </p:tav>
                                      </p:tavLst>
                                    </p:anim>
                                    <p:anim calcmode="lin" valueType="num">
                                      <p:cBhvr additive="base">
                                        <p:cTn id="20" dur="2000" fill="hold"/>
                                        <p:tgtEl>
                                          <p:spTgt spid="1048618"/>
                                        </p:tgtEl>
                                        <p:attrNameLst>
                                          <p:attrName>ppt_y</p:attrName>
                                        </p:attrNameLst>
                                      </p:cBhvr>
                                      <p:tavLst>
                                        <p:tav tm="0">
                                          <p:val>
                                            <p:strVal val="#ppt_y"/>
                                          </p:val>
                                        </p:tav>
                                        <p:tav tm="100000">
                                          <p:val>
                                            <p:strVal val="#ppt_y"/>
                                          </p:val>
                                        </p:tav>
                                      </p:tavLst>
                                    </p:anim>
                                  </p:childTnLst>
                                </p:cTn>
                              </p:par>
                              <p:par>
                                <p:cTn id="21" presetID="0" presetClass="path" presetSubtype="0" accel="50000" decel="50000" fill="hold" nodeType="withEffect">
                                  <p:stCondLst>
                                    <p:cond delay="0"/>
                                  </p:stCondLst>
                                  <p:childTnLst>
                                    <p:animMotion origin="layout" path="M 0.01055 -0.0206 L -0.1737 -0.025 " pathEditMode="relative" rAng="0" ptsTypes="AA">
                                      <p:cBhvr>
                                        <p:cTn id="22" dur="2000" spd="-100000" fill="hold"/>
                                        <p:tgtEl>
                                          <p:spTgt spid="2097158"/>
                                        </p:tgtEl>
                                        <p:attrNameLst>
                                          <p:attrName>ppt_x</p:attrName>
                                          <p:attrName>ppt_y</p:attrName>
                                        </p:attrNameLst>
                                      </p:cBhvr>
                                      <p:rCtr x="-9206" y="-231"/>
                                    </p:animMotion>
                                  </p:childTnLst>
                                </p:cTn>
                              </p:par>
                              <p:par>
                                <p:cTn id="23" presetID="47"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8633" name="TextBox 4"/>
          <p:cNvSpPr txBox="1"/>
          <p:nvPr/>
        </p:nvSpPr>
        <p:spPr bwMode="auto">
          <a:xfrm>
            <a:off x="911424" y="708853"/>
            <a:ext cx="4975620" cy="954107"/>
          </a:xfrm>
          <a:prstGeom prst="rect">
            <a:avLst/>
          </a:prstGeom>
          <a:noFill/>
        </p:spPr>
        <p:txBody>
          <a:bodyPr wrap="square">
            <a:spAutoFit/>
          </a:bodyPr>
          <a:lstStyle/>
          <a:p>
            <a:pPr lvl="0">
              <a:defRPr/>
            </a:pPr>
            <a:r>
              <a:rPr lang="en-US" sz="2800" b="1"/>
              <a:t>Revving Up </a:t>
            </a:r>
            <a:r>
              <a:rPr lang="en-US" sz="2800" b="1">
                <a:solidFill>
                  <a:srgbClr val="C00000"/>
                </a:solidFill>
              </a:rPr>
              <a:t>Thomond Tyres' </a:t>
            </a:r>
            <a:r>
              <a:rPr lang="en-US" sz="2800" b="1"/>
              <a:t>Digital Presence</a:t>
            </a:r>
            <a:endParaRPr lang="en-GB" sz="4000" b="1">
              <a:solidFill>
                <a:srgbClr val="E62E40"/>
              </a:solidFill>
              <a:latin typeface="Avenir LT Std 65 Medium"/>
              <a:cs typeface="Arial"/>
            </a:endParaRPr>
          </a:p>
        </p:txBody>
      </p:sp>
      <p:grpSp>
        <p:nvGrpSpPr>
          <p:cNvPr id="52" name="Group 8"/>
          <p:cNvGrpSpPr/>
          <p:nvPr/>
        </p:nvGrpSpPr>
        <p:grpSpPr bwMode="auto">
          <a:xfrm>
            <a:off x="9719310" y="4313555"/>
            <a:ext cx="2185670" cy="2185670"/>
            <a:chOff x="15758" y="7358"/>
            <a:chExt cx="3442" cy="3442"/>
          </a:xfrm>
        </p:grpSpPr>
        <p:sp>
          <p:nvSpPr>
            <p:cNvPr id="1048635"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36"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37" name="TextBox 37"/>
          <p:cNvSpPr txBox="1"/>
          <p:nvPr/>
        </p:nvSpPr>
        <p:spPr bwMode="auto">
          <a:xfrm>
            <a:off x="6274947" y="1527040"/>
            <a:ext cx="5432864" cy="369332"/>
          </a:xfrm>
          <a:prstGeom prst="rect">
            <a:avLst/>
          </a:prstGeom>
          <a:noFill/>
        </p:spPr>
        <p:txBody>
          <a:bodyPr wrap="square" rtlCol="0">
            <a:spAutoFit/>
          </a:bodyPr>
          <a:lstStyle/>
          <a:p>
            <a:pPr>
              <a:defRPr/>
            </a:pPr>
            <a:r>
              <a:rPr lang="en-IN" sz="1800" b="1">
                <a:solidFill>
                  <a:srgbClr val="E62E40"/>
                </a:solidFill>
                <a:latin typeface="Calibri"/>
              </a:rPr>
              <a:t>Statement of the problem</a:t>
            </a:r>
            <a:r>
              <a:rPr lang="en-IN">
                <a:solidFill>
                  <a:srgbClr val="E62E40"/>
                </a:solidFill>
                <a:latin typeface="Aptos Display"/>
              </a:rPr>
              <a:t>………………………</a:t>
            </a:r>
            <a:endParaRPr/>
          </a:p>
        </p:txBody>
      </p:sp>
      <p:sp>
        <p:nvSpPr>
          <p:cNvPr id="1048638" name="TextBox 39"/>
          <p:cNvSpPr txBox="1"/>
          <p:nvPr/>
        </p:nvSpPr>
        <p:spPr bwMode="auto">
          <a:xfrm>
            <a:off x="6278171" y="1861887"/>
            <a:ext cx="5260443" cy="4419959"/>
          </a:xfrm>
          <a:prstGeom prst="rect">
            <a:avLst/>
          </a:prstGeom>
          <a:noFill/>
        </p:spPr>
        <p:txBody>
          <a:bodyPr wrap="square">
            <a:spAutoFit/>
          </a:bodyPr>
          <a:lstStyle/>
          <a:p>
            <a:pPr lvl="0" algn="just">
              <a:defRPr/>
            </a:pPr>
            <a:r>
              <a:rPr lang="en-US" sz="1400"/>
              <a:t>Thomond Tyres had established itself as a trusted name in its local market but faced challenges when it came to expanding its brand visibility and digital footprint.</a:t>
            </a:r>
            <a:r>
              <a:rPr lang="en-US" b="1"/>
              <a:t> </a:t>
            </a:r>
            <a:endParaRPr/>
          </a:p>
          <a:p>
            <a:pPr lvl="0" algn="just">
              <a:defRPr/>
            </a:pPr>
            <a:endParaRPr b="1">
              <a:solidFill>
                <a:schemeClr val="tx1"/>
              </a:solidFill>
            </a:endParaRPr>
          </a:p>
          <a:p>
            <a:pPr marL="285750" lvl="0" indent="-285750" algn="just">
              <a:buFont typeface="Arial"/>
              <a:buChar char="•"/>
              <a:defRPr/>
            </a:pPr>
            <a:r>
              <a:rPr lang="en-US" sz="1400" b="1">
                <a:solidFill>
                  <a:schemeClr val="tx1"/>
                </a:solidFill>
              </a:rPr>
              <a:t>Limited Online Presence</a:t>
            </a:r>
            <a:r>
              <a:rPr lang="en-US" sz="1400">
                <a:solidFill>
                  <a:schemeClr val="tx1"/>
                </a:solidFill>
              </a:rPr>
              <a:t>: Their outdated website failed to showcase their expertise, services, and innovation effectively. It was also not optimized for search engines, limiting organic traffic and audience engagement.</a:t>
            </a:r>
            <a:endParaRPr>
              <a:solidFill>
                <a:schemeClr val="tx1"/>
              </a:solidFill>
            </a:endParaRPr>
          </a:p>
          <a:p>
            <a:pPr marL="285750" lvl="0" indent="-285750" algn="just">
              <a:buFont typeface="Arial"/>
              <a:buChar char="•"/>
              <a:defRPr/>
            </a:pPr>
            <a:r>
              <a:rPr lang="en-US" sz="1400" b="1">
                <a:solidFill>
                  <a:schemeClr val="tx1"/>
                </a:solidFill>
              </a:rPr>
              <a:t>Inconsistent Branding</a:t>
            </a:r>
            <a:r>
              <a:rPr lang="en-US" sz="1400">
                <a:solidFill>
                  <a:schemeClr val="tx1"/>
                </a:solidFill>
              </a:rPr>
              <a:t>: Visual materials lacked cohesiveness, resulting in a diluted brand identity.</a:t>
            </a:r>
            <a:endParaRPr>
              <a:solidFill>
                <a:schemeClr val="tx1"/>
              </a:solidFill>
            </a:endParaRPr>
          </a:p>
          <a:p>
            <a:pPr marL="285750" lvl="0" indent="-285750" algn="just">
              <a:buFont typeface="Arial"/>
              <a:buChar char="•"/>
              <a:defRPr/>
            </a:pPr>
            <a:r>
              <a:rPr lang="en-US" sz="1400" b="1">
                <a:solidFill>
                  <a:schemeClr val="tx1"/>
                </a:solidFill>
              </a:rPr>
              <a:t>Low Engagement</a:t>
            </a:r>
            <a:r>
              <a:rPr lang="en-US" sz="1400">
                <a:solidFill>
                  <a:schemeClr val="tx1"/>
                </a:solidFill>
              </a:rPr>
              <a:t>: With no targeted content plan or optimized digital marketing strategy, they struggled to engage their audience and attract new customers.</a:t>
            </a:r>
            <a:endParaRPr>
              <a:solidFill>
                <a:schemeClr val="tx1"/>
              </a:solidFill>
            </a:endParaRPr>
          </a:p>
          <a:p>
            <a:pPr marL="285750" lvl="0" indent="-285750" algn="just">
              <a:buFont typeface="Arial"/>
              <a:buChar char="•"/>
              <a:defRPr/>
            </a:pPr>
            <a:r>
              <a:rPr lang="en-US" sz="1400" b="1">
                <a:solidFill>
                  <a:schemeClr val="tx1"/>
                </a:solidFill>
              </a:rPr>
              <a:t>Ineffective Marketing Strategy</a:t>
            </a:r>
            <a:r>
              <a:rPr lang="en-US" sz="1400">
                <a:solidFill>
                  <a:schemeClr val="tx1"/>
                </a:solidFill>
              </a:rPr>
              <a:t>: With no clear plan for digital marketing or social media, Thomond Tyres struggled to stand out in the competitive tyre industry.</a:t>
            </a:r>
            <a:endParaRPr/>
          </a:p>
          <a:p>
            <a:pPr marL="285750" lvl="0" indent="-285750" algn="just">
              <a:buFont typeface="Arial"/>
              <a:buChar char="•"/>
              <a:defRPr/>
            </a:pPr>
            <a:endParaRPr lang="en-US" sz="1400"/>
          </a:p>
          <a:p>
            <a:pPr algn="just">
              <a:defRPr/>
            </a:pPr>
            <a:r>
              <a:rPr lang="en-US" sz="1400"/>
              <a:t>These issues not only hampered Thomond Tyres’ ability to compete in the tyre industry but also limited its potential to become a market leader.</a:t>
            </a:r>
            <a:endParaRPr/>
          </a:p>
        </p:txBody>
      </p:sp>
      <p:pic>
        <p:nvPicPr>
          <p:cNvPr id="2097160" name="Picture 17"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 name="TextBox 5"/>
          <p:cNvSpPr txBox="1"/>
          <p:nvPr/>
        </p:nvSpPr>
        <p:spPr bwMode="auto">
          <a:xfrm>
            <a:off x="932708" y="2027283"/>
            <a:ext cx="4975979" cy="2255879"/>
          </a:xfrm>
          <a:prstGeom prst="rect">
            <a:avLst/>
          </a:prstGeom>
          <a:noFill/>
        </p:spPr>
        <p:txBody>
          <a:bodyPr wrap="square">
            <a:spAutoFit/>
          </a:bodyPr>
          <a:lstStyle/>
          <a:p>
            <a:pPr algn="just">
              <a:defRPr/>
            </a:pPr>
            <a:r>
              <a:rPr lang="en-US" sz="1400" b="1"/>
              <a:t>Thomond Tyres </a:t>
            </a:r>
            <a:r>
              <a:rPr lang="en-US" sz="1400"/>
              <a:t>is a premier tyre provider renowned for its commitment to vehicle safety and performance. Based in Ireland, the company offers cutting-edge tyre technology, expert services, and comprehensive solutions through its Tyre Tech Auto center. Whether it’s professional tyre fitting, expert advice, or reliable maintenance services, Thomond Tyres empowers drivers to hit the road with confidence. With innovation at its core, the company prides itself on providing advanced tyre solutions that meet the highest industry standards.</a:t>
            </a:r>
            <a:endParaRPr/>
          </a:p>
          <a:p>
            <a:pPr lvl="0">
              <a:defRPr/>
            </a:pPr>
            <a:endParaRPr lang="en-GB" sz="1600" b="1">
              <a:solidFill>
                <a:schemeClr val="bg1"/>
              </a:solidFill>
              <a:latin typeface="Avenir LT Std 65 Medium"/>
            </a:endParaRPr>
          </a:p>
        </p:txBody>
      </p:sp>
      <p:sp>
        <p:nvSpPr>
          <p:cNvPr id="11" name="TextBox 37"/>
          <p:cNvSpPr txBox="1"/>
          <p:nvPr/>
        </p:nvSpPr>
        <p:spPr bwMode="auto">
          <a:xfrm>
            <a:off x="911424" y="1662960"/>
            <a:ext cx="5432864" cy="369332"/>
          </a:xfrm>
          <a:prstGeom prst="rect">
            <a:avLst/>
          </a:prstGeom>
          <a:noFill/>
        </p:spPr>
        <p:txBody>
          <a:bodyPr wrap="square" rtlCol="0">
            <a:spAutoFit/>
          </a:bodyPr>
          <a:lstStyle/>
          <a:p>
            <a:pPr>
              <a:defRPr/>
            </a:pPr>
            <a:r>
              <a:rPr lang="en-IN" b="1">
                <a:solidFill>
                  <a:srgbClr val="E62E40"/>
                </a:solidFill>
                <a:latin typeface="Calibri"/>
              </a:rPr>
              <a:t>About the Client</a:t>
            </a:r>
            <a:endParaRPr lang="en-IN">
              <a:solidFill>
                <a:srgbClr val="E62E40"/>
              </a:solidFill>
              <a:latin typeface="Aptos Display"/>
            </a:endParaRPr>
          </a:p>
        </p:txBody>
      </p:sp>
      <p:pic>
        <p:nvPicPr>
          <p:cNvPr id="12" name="Picture 11"/>
          <p:cNvPicPr>
            <a:picLocks noChangeAspect="1"/>
          </p:cNvPicPr>
          <p:nvPr/>
        </p:nvPicPr>
        <p:blipFill>
          <a:blip r:embed="rId4"/>
          <a:srcRect l="18191" t="52452" r="10436" b="8837"/>
          <a:stretch/>
        </p:blipFill>
        <p:spPr bwMode="auto">
          <a:xfrm>
            <a:off x="911424" y="4355884"/>
            <a:ext cx="4680520" cy="14279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0"/>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4" name="Group 8"/>
          <p:cNvGrpSpPr/>
          <p:nvPr/>
        </p:nvGrpSpPr>
        <p:grpSpPr bwMode="auto">
          <a:xfrm>
            <a:off x="9719310" y="4313555"/>
            <a:ext cx="2185670" cy="2185670"/>
            <a:chOff x="15758" y="7358"/>
            <a:chExt cx="3442" cy="3442"/>
          </a:xfrm>
        </p:grpSpPr>
        <p:sp>
          <p:nvSpPr>
            <p:cNvPr id="1048639"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0"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41" name="TextBox 3"/>
          <p:cNvSpPr txBox="1"/>
          <p:nvPr/>
        </p:nvSpPr>
        <p:spPr bwMode="auto">
          <a:xfrm>
            <a:off x="931689" y="626634"/>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Approach &amp; Solution</a:t>
            </a:r>
            <a:endParaRPr/>
          </a:p>
        </p:txBody>
      </p:sp>
      <p:sp>
        <p:nvSpPr>
          <p:cNvPr id="1048642" name="TextBox 14"/>
          <p:cNvSpPr txBox="1"/>
          <p:nvPr/>
        </p:nvSpPr>
        <p:spPr bwMode="auto">
          <a:xfrm>
            <a:off x="931689" y="1160629"/>
            <a:ext cx="5164669" cy="5212439"/>
          </a:xfrm>
          <a:prstGeom prst="rect">
            <a:avLst/>
          </a:prstGeom>
          <a:noFill/>
        </p:spPr>
        <p:txBody>
          <a:bodyPr wrap="square">
            <a:spAutoFit/>
          </a:bodyPr>
          <a:lstStyle/>
          <a:p>
            <a:pPr algn="just">
              <a:defRPr/>
            </a:pPr>
            <a:r>
              <a:rPr lang="en-US" sz="1400"/>
              <a:t>At BrandYou Creative, we recognized that a holistic approach was essential to revitalize Thomond Tyres’ brand and online presence. Our tailored strategy included the following steps:</a:t>
            </a:r>
            <a:endParaRPr/>
          </a:p>
          <a:p>
            <a:pPr algn="just">
              <a:defRPr/>
            </a:pPr>
            <a:endParaRPr lang="en-US" sz="1400" b="1"/>
          </a:p>
          <a:p>
            <a:pPr algn="just">
              <a:defRPr/>
            </a:pPr>
            <a:r>
              <a:rPr lang="en-US" sz="1400" b="1">
                <a:solidFill>
                  <a:srgbClr val="C00000"/>
                </a:solidFill>
              </a:rPr>
              <a:t>Comprehensive Consultation</a:t>
            </a:r>
            <a:endParaRPr lang="en-US" sz="1400">
              <a:solidFill>
                <a:srgbClr val="C00000"/>
              </a:solidFill>
            </a:endParaRPr>
          </a:p>
          <a:p>
            <a:pPr marL="285750" indent="-285750" algn="just">
              <a:buFont typeface="Arial"/>
              <a:buChar char="•"/>
              <a:defRPr/>
            </a:pPr>
            <a:r>
              <a:rPr lang="en-US" sz="1400"/>
              <a:t>We conducted in-depth discussions to understand their business operations, strategic goals, and target market.</a:t>
            </a:r>
            <a:endParaRPr/>
          </a:p>
          <a:p>
            <a:pPr marL="285750" indent="-285750" algn="just">
              <a:buFont typeface="Arial"/>
              <a:buChar char="•"/>
              <a:defRPr/>
            </a:pPr>
            <a:r>
              <a:rPr lang="en-US" sz="1400"/>
              <a:t>Analyzed their existing brand assets and digital presence to identify key areas of improvement.</a:t>
            </a:r>
            <a:endParaRPr/>
          </a:p>
          <a:p>
            <a:pPr algn="just">
              <a:defRPr/>
            </a:pPr>
            <a:endParaRPr lang="en-US" sz="1400" b="1"/>
          </a:p>
          <a:p>
            <a:pPr algn="just">
              <a:defRPr/>
            </a:pPr>
            <a:r>
              <a:rPr lang="en-US" sz="1400" b="1">
                <a:solidFill>
                  <a:srgbClr val="C00000"/>
                </a:solidFill>
              </a:rPr>
              <a:t>Brand Development and Visual Identity</a:t>
            </a:r>
            <a:endParaRPr lang="en-US" sz="1400">
              <a:solidFill>
                <a:srgbClr val="C00000"/>
              </a:solidFill>
            </a:endParaRPr>
          </a:p>
          <a:p>
            <a:pPr marL="285750" lvl="0" indent="-285750" algn="just">
              <a:buFont typeface="Arial"/>
              <a:buChar char="•"/>
              <a:defRPr/>
            </a:pPr>
            <a:r>
              <a:rPr lang="en-US" sz="1400"/>
              <a:t>Created a cohesive visual identity, including logo variations, signage, and branded materials like business cards.</a:t>
            </a:r>
            <a:endParaRPr/>
          </a:p>
          <a:p>
            <a:pPr marL="285750" lvl="0" indent="-285750" algn="just">
              <a:buFont typeface="Arial"/>
              <a:buChar char="•"/>
              <a:defRPr/>
            </a:pPr>
            <a:r>
              <a:rPr lang="en-US" sz="1400"/>
              <a:t>Aligned the brand’s look and feel to reflect their core values of innovation, safety, and reliability.</a:t>
            </a:r>
            <a:endParaRPr/>
          </a:p>
          <a:p>
            <a:pPr algn="just">
              <a:defRPr/>
            </a:pPr>
            <a:endParaRPr lang="en-US" sz="1400" b="1"/>
          </a:p>
          <a:p>
            <a:pPr algn="just">
              <a:defRPr/>
            </a:pPr>
            <a:r>
              <a:rPr lang="en-US" sz="1400" b="1">
                <a:solidFill>
                  <a:srgbClr val="C00000"/>
                </a:solidFill>
              </a:rPr>
              <a:t>Website Redesign and Optimization</a:t>
            </a:r>
            <a:endParaRPr lang="en-US" sz="1400">
              <a:solidFill>
                <a:srgbClr val="C00000"/>
              </a:solidFill>
            </a:endParaRPr>
          </a:p>
          <a:p>
            <a:pPr marL="285750" lvl="0" indent="-285750" algn="just">
              <a:buFont typeface="Arial"/>
              <a:buChar char="•"/>
              <a:defRPr/>
            </a:pPr>
            <a:r>
              <a:rPr lang="en-US" sz="1400"/>
              <a:t>Developed a modern, user-friendly website with optimized UI/UX design for both mobile and desktop users to enhance customer experience.</a:t>
            </a:r>
            <a:endParaRPr/>
          </a:p>
          <a:p>
            <a:pPr marL="285750" lvl="0" indent="-285750" algn="just">
              <a:buFont typeface="Arial"/>
              <a:buChar char="•"/>
              <a:defRPr/>
            </a:pPr>
            <a:r>
              <a:rPr lang="en-US" sz="1400"/>
              <a:t>Delivered SEO-rich content tailored to their target audience, ensuring better online visibility.</a:t>
            </a:r>
            <a:endParaRPr/>
          </a:p>
          <a:p>
            <a:pPr marL="285750" lvl="0" indent="-285750" algn="just">
              <a:buFont typeface="Arial"/>
              <a:buChar char="•"/>
              <a:defRPr/>
            </a:pPr>
            <a:r>
              <a:rPr lang="en-US" sz="1400"/>
              <a:t>Sourced, curated, and optimized impactful images for the website to highlight their products and services.</a:t>
            </a:r>
            <a:endParaRPr/>
          </a:p>
        </p:txBody>
      </p:sp>
      <p:pic>
        <p:nvPicPr>
          <p:cNvPr id="2097161"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43" name="TextBox 1"/>
          <p:cNvSpPr txBox="1"/>
          <p:nvPr/>
        </p:nvSpPr>
        <p:spPr bwMode="auto">
          <a:xfrm>
            <a:off x="6430197" y="961498"/>
            <a:ext cx="5164669" cy="2865479"/>
          </a:xfrm>
          <a:prstGeom prst="rect">
            <a:avLst/>
          </a:prstGeom>
          <a:noFill/>
        </p:spPr>
        <p:txBody>
          <a:bodyPr wrap="square">
            <a:spAutoFit/>
          </a:bodyPr>
          <a:lstStyle/>
          <a:p>
            <a:pPr algn="just">
              <a:defRPr/>
            </a:pPr>
            <a:r>
              <a:rPr lang="en-US" sz="1400" b="1">
                <a:solidFill>
                  <a:srgbClr val="C00000"/>
                </a:solidFill>
              </a:rPr>
              <a:t>Digital Marketing Strategy</a:t>
            </a:r>
            <a:endParaRPr lang="en-US" sz="1400">
              <a:solidFill>
                <a:srgbClr val="C00000"/>
              </a:solidFill>
            </a:endParaRPr>
          </a:p>
          <a:p>
            <a:pPr marL="285750" lvl="0" indent="-285750" algn="just">
              <a:buFont typeface="Arial"/>
              <a:buChar char="•"/>
              <a:defRPr/>
            </a:pPr>
            <a:r>
              <a:rPr lang="en-US" sz="1400"/>
              <a:t>Designed and implemented a targeted marketing plan, including PPC campaigns and Facebook marketing strategies.</a:t>
            </a:r>
            <a:endParaRPr/>
          </a:p>
          <a:p>
            <a:pPr marL="285750" lvl="0" indent="-285750" algn="just">
              <a:buFont typeface="Arial"/>
              <a:buChar char="•"/>
              <a:defRPr/>
            </a:pPr>
            <a:r>
              <a:rPr lang="en-US" sz="1400"/>
              <a:t>Claimed and optimized their Google My Business profile to improve local search visibility.</a:t>
            </a:r>
            <a:endParaRPr/>
          </a:p>
          <a:p>
            <a:pPr marL="285750" lvl="0" indent="-285750" algn="just">
              <a:buFont typeface="Arial"/>
              <a:buChar char="•"/>
              <a:defRPr/>
            </a:pPr>
            <a:r>
              <a:rPr lang="en-US" sz="1400"/>
              <a:t>Integrated tools like Google Analytics and Search Console to track website performance and audience behavior.</a:t>
            </a:r>
            <a:endParaRPr/>
          </a:p>
          <a:p>
            <a:pPr lvl="0" algn="just">
              <a:defRPr/>
            </a:pPr>
            <a:endParaRPr lang="en-US" sz="1400"/>
          </a:p>
          <a:p>
            <a:pPr algn="just">
              <a:defRPr/>
            </a:pPr>
            <a:r>
              <a:rPr lang="en-US" sz="1400" b="1">
                <a:solidFill>
                  <a:srgbClr val="C00000"/>
                </a:solidFill>
              </a:rPr>
              <a:t>Ongoing Support</a:t>
            </a:r>
            <a:endParaRPr lang="en-US" sz="1400">
              <a:solidFill>
                <a:srgbClr val="C00000"/>
              </a:solidFill>
            </a:endParaRPr>
          </a:p>
          <a:p>
            <a:pPr marL="285750" lvl="0" indent="-285750" algn="just">
              <a:buFont typeface="Arial"/>
              <a:buChar char="•"/>
              <a:defRPr/>
            </a:pPr>
            <a:r>
              <a:rPr lang="en-US" sz="1400"/>
              <a:t>Provided a content plan to maintain consistency in messaging and audience engagement.</a:t>
            </a:r>
            <a:endParaRPr/>
          </a:p>
          <a:p>
            <a:pPr marL="285750" lvl="0" indent="-285750" algn="just">
              <a:buFont typeface="Arial"/>
              <a:buChar char="•"/>
              <a:defRPr/>
            </a:pPr>
            <a:r>
              <a:rPr lang="en-US" sz="1400"/>
              <a:t>Delivered detailed guidance on brand alignment and strategic planning to ensure long-term success.</a:t>
            </a:r>
            <a:endParaRPr/>
          </a:p>
        </p:txBody>
      </p:sp>
      <p:pic>
        <p:nvPicPr>
          <p:cNvPr id="3" name="Picture 2"/>
          <p:cNvPicPr>
            <a:picLocks noChangeAspect="1"/>
          </p:cNvPicPr>
          <p:nvPr/>
        </p:nvPicPr>
        <p:blipFill>
          <a:blip r:embed="rId4"/>
          <a:stretch/>
        </p:blipFill>
        <p:spPr bwMode="auto">
          <a:xfrm>
            <a:off x="10560496" y="133905"/>
            <a:ext cx="1569835" cy="4194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1"/>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6" name="Group 8"/>
          <p:cNvGrpSpPr/>
          <p:nvPr/>
        </p:nvGrpSpPr>
        <p:grpSpPr bwMode="auto">
          <a:xfrm>
            <a:off x="9719310" y="4313555"/>
            <a:ext cx="2185670" cy="2185670"/>
            <a:chOff x="15758" y="7358"/>
            <a:chExt cx="3442" cy="3442"/>
          </a:xfrm>
        </p:grpSpPr>
        <p:sp>
          <p:nvSpPr>
            <p:cNvPr id="104864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46" name="TextBox 3"/>
          <p:cNvSpPr txBox="1"/>
          <p:nvPr/>
        </p:nvSpPr>
        <p:spPr bwMode="auto">
          <a:xfrm>
            <a:off x="1044825" y="364969"/>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Achievements and Results.</a:t>
            </a:r>
            <a:endParaRPr/>
          </a:p>
        </p:txBody>
      </p:sp>
      <p:sp>
        <p:nvSpPr>
          <p:cNvPr id="1048647" name="TextBox 14"/>
          <p:cNvSpPr txBox="1"/>
          <p:nvPr/>
        </p:nvSpPr>
        <p:spPr bwMode="auto">
          <a:xfrm>
            <a:off x="1044824" y="977990"/>
            <a:ext cx="7677621" cy="2652119"/>
          </a:xfrm>
          <a:prstGeom prst="rect">
            <a:avLst/>
          </a:prstGeom>
          <a:noFill/>
        </p:spPr>
        <p:txBody>
          <a:bodyPr wrap="square">
            <a:spAutoFit/>
          </a:bodyPr>
          <a:lstStyle/>
          <a:p>
            <a:pPr marL="285750" lvl="0" indent="-285750" algn="just">
              <a:buFont typeface="Arial"/>
              <a:buChar char="•"/>
              <a:defRPr/>
            </a:pPr>
            <a:r>
              <a:rPr lang="en-US" sz="1400" b="1">
                <a:solidFill>
                  <a:srgbClr val="C00000"/>
                </a:solidFill>
              </a:rPr>
              <a:t>Stronger Brand Identity</a:t>
            </a:r>
            <a:r>
              <a:rPr lang="en-US" sz="1400"/>
              <a:t>: Thomond Tyres now boasts a professional, cohesive brand that reflects their expertise and innovation.</a:t>
            </a:r>
            <a:endParaRPr/>
          </a:p>
          <a:p>
            <a:pPr marL="285750" lvl="0" indent="-285750" algn="just">
              <a:buFont typeface="Arial"/>
              <a:buChar char="•"/>
              <a:defRPr/>
            </a:pPr>
            <a:endParaRPr lang="en-US" sz="1400"/>
          </a:p>
          <a:p>
            <a:pPr marL="285750" lvl="0" indent="-285750" algn="just">
              <a:buFont typeface="Arial"/>
              <a:buChar char="•"/>
              <a:defRPr/>
            </a:pPr>
            <a:r>
              <a:rPr lang="en-US" sz="1400" b="1">
                <a:solidFill>
                  <a:srgbClr val="C00000"/>
                </a:solidFill>
              </a:rPr>
              <a:t>Enhanced Online Visibility</a:t>
            </a:r>
            <a:r>
              <a:rPr lang="en-US" sz="1400"/>
              <a:t>: The new website saw an amazing increase in organic traffic within the first four months, ranking higher for targeted keywords.</a:t>
            </a:r>
            <a:endParaRPr/>
          </a:p>
          <a:p>
            <a:pPr marL="285750" lvl="0" indent="-285750" algn="just">
              <a:buFont typeface="Arial"/>
              <a:buChar char="•"/>
              <a:defRPr/>
            </a:pPr>
            <a:endParaRPr lang="en-US" sz="1400" b="1"/>
          </a:p>
          <a:p>
            <a:pPr marL="285750" lvl="0" indent="-285750" algn="just">
              <a:buFont typeface="Arial"/>
              <a:buChar char="•"/>
              <a:defRPr/>
            </a:pPr>
            <a:r>
              <a:rPr lang="en-US" sz="1400" b="1">
                <a:solidFill>
                  <a:srgbClr val="C00000"/>
                </a:solidFill>
              </a:rPr>
              <a:t>Improved Customer Engagement</a:t>
            </a:r>
            <a:r>
              <a:rPr lang="en-US" sz="1400"/>
              <a:t>: PPC campaigns and an optimized Google My Business profile led to increased inquiries and footfall at their Auto center.</a:t>
            </a:r>
            <a:endParaRPr/>
          </a:p>
          <a:p>
            <a:pPr marL="285750" lvl="0" indent="-285750" algn="just">
              <a:buFont typeface="Arial"/>
              <a:buChar char="•"/>
              <a:defRPr/>
            </a:pPr>
            <a:endParaRPr lang="en-US" sz="1400" b="1"/>
          </a:p>
          <a:p>
            <a:pPr marL="285750" lvl="0" indent="-285750" algn="just">
              <a:buFont typeface="Arial"/>
              <a:buChar char="•"/>
              <a:defRPr/>
            </a:pPr>
            <a:r>
              <a:rPr lang="en-US" sz="1400" b="1">
                <a:solidFill>
                  <a:srgbClr val="C00000"/>
                </a:solidFill>
              </a:rPr>
              <a:t>Increased Revenue</a:t>
            </a:r>
            <a:r>
              <a:rPr lang="en-US" sz="1400">
                <a:solidFill>
                  <a:srgbClr val="C00000"/>
                </a:solidFill>
              </a:rPr>
              <a:t>: </a:t>
            </a:r>
            <a:r>
              <a:rPr lang="en-US" sz="1400"/>
              <a:t>With improved brand visibility and audience engagement, Thomond Tyres experienced a noticeable uptick in sales and customer loyalty.</a:t>
            </a:r>
            <a:endParaRPr/>
          </a:p>
          <a:p>
            <a:pPr lvl="0">
              <a:defRPr/>
            </a:pPr>
            <a:endParaRPr lang="en-US" sz="1400"/>
          </a:p>
        </p:txBody>
      </p:sp>
      <p:pic>
        <p:nvPicPr>
          <p:cNvPr id="2097162"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2" name="Picture 1"/>
          <p:cNvPicPr>
            <a:picLocks noChangeAspect="1"/>
          </p:cNvPicPr>
          <p:nvPr/>
        </p:nvPicPr>
        <p:blipFill>
          <a:blip r:embed="rId4"/>
          <a:stretch/>
        </p:blipFill>
        <p:spPr bwMode="auto">
          <a:xfrm>
            <a:off x="10560496" y="133905"/>
            <a:ext cx="1569835" cy="4194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2"/>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8" name="Group 8"/>
          <p:cNvGrpSpPr/>
          <p:nvPr/>
        </p:nvGrpSpPr>
        <p:grpSpPr bwMode="auto">
          <a:xfrm>
            <a:off x="9719310" y="4313555"/>
            <a:ext cx="2185670" cy="2185670"/>
            <a:chOff x="15758" y="7358"/>
            <a:chExt cx="3442" cy="3442"/>
          </a:xfrm>
        </p:grpSpPr>
        <p:sp>
          <p:nvSpPr>
            <p:cNvPr id="1048648"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9"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50" name="TextBox 3"/>
          <p:cNvSpPr txBox="1"/>
          <p:nvPr/>
        </p:nvSpPr>
        <p:spPr bwMode="auto">
          <a:xfrm>
            <a:off x="1044825" y="721210"/>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Commitment</a:t>
            </a:r>
            <a:endParaRPr/>
          </a:p>
        </p:txBody>
      </p:sp>
      <p:sp>
        <p:nvSpPr>
          <p:cNvPr id="1048651" name="TextBox 14"/>
          <p:cNvSpPr txBox="1"/>
          <p:nvPr/>
        </p:nvSpPr>
        <p:spPr bwMode="auto">
          <a:xfrm>
            <a:off x="1044824" y="1243809"/>
            <a:ext cx="7677621" cy="2012039"/>
          </a:xfrm>
          <a:prstGeom prst="rect">
            <a:avLst/>
          </a:prstGeom>
          <a:noFill/>
        </p:spPr>
        <p:txBody>
          <a:bodyPr wrap="square">
            <a:spAutoFit/>
          </a:bodyPr>
          <a:lstStyle/>
          <a:p>
            <a:pPr algn="just">
              <a:defRPr/>
            </a:pPr>
            <a:r>
              <a:rPr lang="en-US" sz="1400"/>
              <a:t>At BrandYou Creative, we're more than just a creative agency; we're your strategic partner in growth. Our team of seasoned experts is dedicated to transforming your brand into a powerful force.</a:t>
            </a:r>
            <a:endParaRPr/>
          </a:p>
          <a:p>
            <a:pPr algn="just">
              <a:defRPr/>
            </a:pPr>
            <a:r>
              <a:rPr lang="en-US" sz="1400"/>
              <a:t>Just as we successfully elevated Thomond Tyres' brand identity and digital presence, we're poised to deliver exceptional results for your business. Whether you're seeking to revitalize your website, craft a compelling brand story, or optimize your marketing strategies, we're committed to exceeding your expectations.</a:t>
            </a:r>
            <a:endParaRPr/>
          </a:p>
          <a:p>
            <a:pPr algn="just">
              <a:defRPr/>
            </a:pPr>
            <a:endParaRPr lang="en-US" sz="1400"/>
          </a:p>
          <a:p>
            <a:pPr algn="just">
              <a:defRPr/>
            </a:pPr>
            <a:r>
              <a:rPr lang="en-US" sz="1400"/>
              <a:t>Let us help you become the hero of your own success story. Partner with </a:t>
            </a:r>
            <a:r>
              <a:rPr lang="en-US" sz="1400" b="1"/>
              <a:t>BrandYou Creative</a:t>
            </a:r>
            <a:r>
              <a:rPr lang="en-US" sz="1400"/>
              <a:t> today and experience the power of innovative branding and digital marketing.</a:t>
            </a:r>
            <a:endParaRPr/>
          </a:p>
        </p:txBody>
      </p:sp>
      <p:sp>
        <p:nvSpPr>
          <p:cNvPr id="1048652" name="TextBox 15"/>
          <p:cNvSpPr txBox="1"/>
          <p:nvPr/>
        </p:nvSpPr>
        <p:spPr bwMode="auto">
          <a:xfrm>
            <a:off x="7981939" y="4887090"/>
            <a:ext cx="3654204" cy="1518364"/>
          </a:xfrm>
          <a:prstGeom prst="rect">
            <a:avLst/>
          </a:prstGeom>
          <a:noFill/>
        </p:spPr>
        <p:txBody>
          <a:bodyPr wrap="square">
            <a:spAutoFit/>
          </a:bodyPr>
          <a:lstStyle/>
          <a:p>
            <a:pPr algn="r">
              <a:spcAft>
                <a:spcPts val="800"/>
              </a:spcAft>
              <a:defRPr/>
            </a:pPr>
            <a:r>
              <a:rPr lang="en-IN" sz="1400">
                <a:solidFill>
                  <a:schemeClr val="bg1"/>
                </a:solidFill>
                <a:latin typeface="Aptos"/>
              </a:rPr>
              <a:t>This remarkable transformation is a testament to our dedication and expertise. Partnering with us opens doors to similar transformative journeys for brands seeking to thrive in today’s dynamic market landscape.</a:t>
            </a:r>
            <a:endParaRPr/>
          </a:p>
          <a:p>
            <a:pPr marL="0" marR="0" lvl="0" indent="0" algn="r"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pic>
        <p:nvPicPr>
          <p:cNvPr id="2097163"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9" name="Picture 8"/>
          <p:cNvPicPr>
            <a:picLocks noChangeAspect="1"/>
          </p:cNvPicPr>
          <p:nvPr/>
        </p:nvPicPr>
        <p:blipFill>
          <a:blip r:embed="rId4"/>
          <a:stretch/>
        </p:blipFill>
        <p:spPr bwMode="auto">
          <a:xfrm>
            <a:off x="16247" y="-459432"/>
            <a:ext cx="4867209" cy="5709783"/>
          </a:xfrm>
          <a:prstGeom prst="rect">
            <a:avLst/>
          </a:prstGeom>
        </p:spPr>
      </p:pic>
      <p:pic>
        <p:nvPicPr>
          <p:cNvPr id="2" name="Picture 1"/>
          <p:cNvPicPr>
            <a:picLocks noChangeAspect="1"/>
          </p:cNvPicPr>
          <p:nvPr/>
        </p:nvPicPr>
        <p:blipFill>
          <a:blip r:embed="rId5"/>
          <a:stretch/>
        </p:blipFill>
        <p:spPr bwMode="auto">
          <a:xfrm>
            <a:off x="10560496" y="133905"/>
            <a:ext cx="1569835" cy="4194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3"/>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 name="Picture 1"/>
          <p:cNvPicPr>
            <a:picLocks noChangeAspect="1"/>
          </p:cNvPicPr>
          <p:nvPr/>
        </p:nvPicPr>
        <p:blipFill>
          <a:blip r:embed="rId3"/>
          <a:stretch/>
        </p:blipFill>
        <p:spPr bwMode="auto">
          <a:xfrm>
            <a:off x="177558" y="-19794"/>
            <a:ext cx="11904980" cy="6696551"/>
          </a:xfrm>
          <a:prstGeom prst="rect">
            <a:avLst/>
          </a:prstGeom>
        </p:spPr>
      </p:pic>
      <p:pic>
        <p:nvPicPr>
          <p:cNvPr id="2097165" name="Picture 1" descr="C:\Users\kim.tsok-nwok\Downloads\brand you creative group logos\BY Group logo\Brand You Creative Group Logo.pngBrand You Creative Group Logo"/>
          <p:cNvPicPr>
            <a:picLocks noChangeAspect="1"/>
          </p:cNvPicPr>
          <p:nvPr/>
        </p:nvPicPr>
        <p:blipFill>
          <a:blip r:embed="rId4"/>
          <a:srcRect l="90992" r="-1798" b="29930"/>
          <a:stretch/>
        </p:blipFill>
        <p:spPr bwMode="auto">
          <a:xfrm>
            <a:off x="177558" y="281790"/>
            <a:ext cx="932180" cy="878840"/>
          </a:xfrm>
          <a:prstGeom prst="rect">
            <a:avLst/>
          </a:prstGeom>
        </p:spPr>
      </p:pic>
      <p:grpSp>
        <p:nvGrpSpPr>
          <p:cNvPr id="60" name="Group 3"/>
          <p:cNvGrpSpPr/>
          <p:nvPr/>
        </p:nvGrpSpPr>
        <p:grpSpPr bwMode="auto">
          <a:xfrm>
            <a:off x="9719310" y="4313555"/>
            <a:ext cx="2185670" cy="2185670"/>
            <a:chOff x="15758" y="7358"/>
            <a:chExt cx="3442" cy="3442"/>
          </a:xfrm>
        </p:grpSpPr>
        <p:sp>
          <p:nvSpPr>
            <p:cNvPr id="1048653"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54"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5"/>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Rectangle 2"/>
          <p:cNvSpPr/>
          <p:nvPr/>
        </p:nvSpPr>
        <p:spPr bwMode="auto">
          <a:xfrm>
            <a:off x="8616280" y="0"/>
            <a:ext cx="357572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47"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16" name="Rectangle: Rounded Corners 11"/>
          <p:cNvSpPr/>
          <p:nvPr/>
        </p:nvSpPr>
        <p:spPr bwMode="auto">
          <a:xfrm>
            <a:off x="-2999874" y="2180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7" name="Rectangle: Rounded Corners 1"/>
          <p:cNvSpPr/>
          <p:nvPr/>
        </p:nvSpPr>
        <p:spPr bwMode="auto">
          <a:xfrm>
            <a:off x="-2872874" y="2307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8" name="Rectangle: Rounded Corners 14"/>
          <p:cNvSpPr/>
          <p:nvPr/>
        </p:nvSpPr>
        <p:spPr bwMode="auto">
          <a:xfrm>
            <a:off x="13064476" y="1310172"/>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9" name="Rectangle: Rounded Corners 2"/>
          <p:cNvSpPr/>
          <p:nvPr/>
        </p:nvSpPr>
        <p:spPr bwMode="auto">
          <a:xfrm>
            <a:off x="12736095" y="1160630"/>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2" name="Rectangle 19"/>
          <p:cNvSpPr>
            <a:spLocks noChangeArrowheads="1"/>
          </p:cNvSpPr>
          <p:nvPr/>
        </p:nvSpPr>
        <p:spPr bwMode="auto">
          <a:xfrm>
            <a:off x="2177462" y="2749590"/>
            <a:ext cx="7837075" cy="1107996"/>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lvl="0" algn="ctr">
              <a:defRPr/>
            </a:pPr>
            <a:r>
              <a:rPr lang="en-US" sz="6600" b="1">
                <a:solidFill>
                  <a:srgbClr val="F4313F"/>
                </a:solidFill>
              </a:rPr>
              <a:t>Rack</a:t>
            </a:r>
            <a:r>
              <a:rPr lang="en-US" sz="6600" b="1">
                <a:solidFill>
                  <a:schemeClr val="bg1"/>
                </a:solidFill>
              </a:rPr>
              <a:t>Move</a:t>
            </a:r>
            <a:endParaRPr sz="66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48617"/>
                                        </p:tgtEl>
                                        <p:attrNameLst>
                                          <p:attrName>style.visibility</p:attrName>
                                        </p:attrNameLst>
                                      </p:cBhvr>
                                      <p:to>
                                        <p:strVal val="visible"/>
                                      </p:to>
                                    </p:set>
                                    <p:anim calcmode="lin" valueType="num">
                                      <p:cBhvr additive="base">
                                        <p:cTn id="7" dur="2000" fill="hold"/>
                                        <p:tgtEl>
                                          <p:spTgt spid="1048617"/>
                                        </p:tgtEl>
                                        <p:attrNameLst>
                                          <p:attrName>ppt_x</p:attrName>
                                        </p:attrNameLst>
                                      </p:cBhvr>
                                      <p:tavLst>
                                        <p:tav tm="0">
                                          <p:val>
                                            <p:strVal val="1+#ppt_w/2"/>
                                          </p:val>
                                        </p:tav>
                                        <p:tav tm="100000">
                                          <p:val>
                                            <p:strVal val="#ppt_x"/>
                                          </p:val>
                                        </p:tav>
                                      </p:tavLst>
                                    </p:anim>
                                    <p:anim calcmode="lin" valueType="num">
                                      <p:cBhvr additive="base">
                                        <p:cTn id="8" dur="2000" fill="hold"/>
                                        <p:tgtEl>
                                          <p:spTgt spid="10486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48616"/>
                                        </p:tgtEl>
                                        <p:attrNameLst>
                                          <p:attrName>style.visibility</p:attrName>
                                        </p:attrNameLst>
                                      </p:cBhvr>
                                      <p:to>
                                        <p:strVal val="visible"/>
                                      </p:to>
                                    </p:set>
                                    <p:anim calcmode="lin" valueType="num">
                                      <p:cBhvr additive="base">
                                        <p:cTn id="11" dur="2000" fill="hold"/>
                                        <p:tgtEl>
                                          <p:spTgt spid="1048616"/>
                                        </p:tgtEl>
                                        <p:attrNameLst>
                                          <p:attrName>ppt_x</p:attrName>
                                        </p:attrNameLst>
                                      </p:cBhvr>
                                      <p:tavLst>
                                        <p:tav tm="0">
                                          <p:val>
                                            <p:strVal val="1+#ppt_w/2"/>
                                          </p:val>
                                        </p:tav>
                                        <p:tav tm="100000">
                                          <p:val>
                                            <p:strVal val="#ppt_x"/>
                                          </p:val>
                                        </p:tav>
                                      </p:tavLst>
                                    </p:anim>
                                    <p:anim calcmode="lin" valueType="num">
                                      <p:cBhvr additive="base">
                                        <p:cTn id="12" dur="2000" fill="hold"/>
                                        <p:tgtEl>
                                          <p:spTgt spid="104861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48619"/>
                                        </p:tgtEl>
                                        <p:attrNameLst>
                                          <p:attrName>style.visibility</p:attrName>
                                        </p:attrNameLst>
                                      </p:cBhvr>
                                      <p:to>
                                        <p:strVal val="visible"/>
                                      </p:to>
                                    </p:set>
                                    <p:anim calcmode="lin" valueType="num">
                                      <p:cBhvr additive="base">
                                        <p:cTn id="15" dur="2000" fill="hold"/>
                                        <p:tgtEl>
                                          <p:spTgt spid="1048619"/>
                                        </p:tgtEl>
                                        <p:attrNameLst>
                                          <p:attrName>ppt_x</p:attrName>
                                        </p:attrNameLst>
                                      </p:cBhvr>
                                      <p:tavLst>
                                        <p:tav tm="0">
                                          <p:val>
                                            <p:strVal val="0-#ppt_w/2"/>
                                          </p:val>
                                        </p:tav>
                                        <p:tav tm="100000">
                                          <p:val>
                                            <p:strVal val="#ppt_x"/>
                                          </p:val>
                                        </p:tav>
                                      </p:tavLst>
                                    </p:anim>
                                    <p:anim calcmode="lin" valueType="num">
                                      <p:cBhvr additive="base">
                                        <p:cTn id="16" dur="2000" fill="hold"/>
                                        <p:tgtEl>
                                          <p:spTgt spid="104861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48618"/>
                                        </p:tgtEl>
                                        <p:attrNameLst>
                                          <p:attrName>style.visibility</p:attrName>
                                        </p:attrNameLst>
                                      </p:cBhvr>
                                      <p:to>
                                        <p:strVal val="visible"/>
                                      </p:to>
                                    </p:set>
                                    <p:anim calcmode="lin" valueType="num">
                                      <p:cBhvr additive="base">
                                        <p:cTn id="19" dur="2000" fill="hold"/>
                                        <p:tgtEl>
                                          <p:spTgt spid="1048618"/>
                                        </p:tgtEl>
                                        <p:attrNameLst>
                                          <p:attrName>ppt_x</p:attrName>
                                        </p:attrNameLst>
                                      </p:cBhvr>
                                      <p:tavLst>
                                        <p:tav tm="0">
                                          <p:val>
                                            <p:strVal val="0-#ppt_w/2"/>
                                          </p:val>
                                        </p:tav>
                                        <p:tav tm="100000">
                                          <p:val>
                                            <p:strVal val="#ppt_x"/>
                                          </p:val>
                                        </p:tav>
                                      </p:tavLst>
                                    </p:anim>
                                    <p:anim calcmode="lin" valueType="num">
                                      <p:cBhvr additive="base">
                                        <p:cTn id="20" dur="2000" fill="hold"/>
                                        <p:tgtEl>
                                          <p:spTgt spid="1048618"/>
                                        </p:tgtEl>
                                        <p:attrNameLst>
                                          <p:attrName>ppt_y</p:attrName>
                                        </p:attrNameLst>
                                      </p:cBhvr>
                                      <p:tavLst>
                                        <p:tav tm="0">
                                          <p:val>
                                            <p:strVal val="#ppt_y"/>
                                          </p:val>
                                        </p:tav>
                                        <p:tav tm="100000">
                                          <p:val>
                                            <p:strVal val="#ppt_y"/>
                                          </p:val>
                                        </p:tav>
                                      </p:tavLst>
                                    </p:anim>
                                  </p:childTnLst>
                                </p:cTn>
                              </p:par>
                              <p:par>
                                <p:cTn id="21" presetID="0" presetClass="path" presetSubtype="0" accel="50000" decel="50000" fill="hold" nodeType="withEffect">
                                  <p:stCondLst>
                                    <p:cond delay="0"/>
                                  </p:stCondLst>
                                  <p:childTnLst>
                                    <p:animMotion origin="layout" path="M 0.01055 -0.0206 L -0.1737 -0.025 " pathEditMode="relative" rAng="0" ptsTypes="AA">
                                      <p:cBhvr>
                                        <p:cTn id="22" dur="2000" spd="-100000" fill="hold"/>
                                        <p:tgtEl>
                                          <p:spTgt spid="2097158"/>
                                        </p:tgtEl>
                                        <p:attrNameLst>
                                          <p:attrName>ppt_x</p:attrName>
                                          <p:attrName>ppt_y</p:attrName>
                                        </p:attrNameLst>
                                      </p:cBhvr>
                                      <p:rCtr x="-9206" y="-231"/>
                                    </p:animMotion>
                                  </p:childTnLst>
                                </p:cTn>
                              </p:par>
                              <p:par>
                                <p:cTn id="23" presetID="47"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8633" name="TextBox 4"/>
          <p:cNvSpPr txBox="1"/>
          <p:nvPr/>
        </p:nvSpPr>
        <p:spPr bwMode="auto">
          <a:xfrm>
            <a:off x="911424" y="408933"/>
            <a:ext cx="6048672" cy="1384995"/>
          </a:xfrm>
          <a:prstGeom prst="rect">
            <a:avLst/>
          </a:prstGeom>
          <a:noFill/>
        </p:spPr>
        <p:txBody>
          <a:bodyPr wrap="square">
            <a:spAutoFit/>
          </a:bodyPr>
          <a:lstStyle/>
          <a:p>
            <a:pPr lvl="0">
              <a:defRPr/>
            </a:pPr>
            <a:r>
              <a:rPr lang="en-US" sz="2800" b="1"/>
              <a:t>Transforming </a:t>
            </a:r>
            <a:r>
              <a:rPr lang="en-US" sz="2800" b="1">
                <a:solidFill>
                  <a:srgbClr val="F4313F"/>
                </a:solidFill>
              </a:rPr>
              <a:t>RackMove’s</a:t>
            </a:r>
            <a:r>
              <a:rPr lang="en-US" sz="2800" b="1"/>
              <a:t> Digital Presence Through Strategic Branding and Design</a:t>
            </a:r>
            <a:endParaRPr lang="en-GB" sz="5400" b="1">
              <a:solidFill>
                <a:srgbClr val="E62E40"/>
              </a:solidFill>
              <a:latin typeface="Avenir LT Std 65 Medium"/>
              <a:cs typeface="Arial"/>
            </a:endParaRPr>
          </a:p>
        </p:txBody>
      </p:sp>
      <p:grpSp>
        <p:nvGrpSpPr>
          <p:cNvPr id="52" name="Group 8"/>
          <p:cNvGrpSpPr/>
          <p:nvPr/>
        </p:nvGrpSpPr>
        <p:grpSpPr bwMode="auto">
          <a:xfrm>
            <a:off x="9719310" y="4313555"/>
            <a:ext cx="2185670" cy="2185670"/>
            <a:chOff x="15758" y="7358"/>
            <a:chExt cx="3442" cy="3442"/>
          </a:xfrm>
        </p:grpSpPr>
        <p:sp>
          <p:nvSpPr>
            <p:cNvPr id="1048635"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36"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37" name="TextBox 37"/>
          <p:cNvSpPr txBox="1"/>
          <p:nvPr/>
        </p:nvSpPr>
        <p:spPr bwMode="auto">
          <a:xfrm>
            <a:off x="6537886" y="1851970"/>
            <a:ext cx="5432864" cy="369332"/>
          </a:xfrm>
          <a:prstGeom prst="rect">
            <a:avLst/>
          </a:prstGeom>
          <a:noFill/>
        </p:spPr>
        <p:txBody>
          <a:bodyPr wrap="square" rtlCol="0">
            <a:spAutoFit/>
          </a:bodyPr>
          <a:lstStyle/>
          <a:p>
            <a:pPr>
              <a:defRPr/>
            </a:pPr>
            <a:r>
              <a:rPr lang="en-IN" sz="1800" b="1">
                <a:solidFill>
                  <a:srgbClr val="E62E40"/>
                </a:solidFill>
                <a:latin typeface="Calibri"/>
              </a:rPr>
              <a:t>Statement of the problem</a:t>
            </a:r>
            <a:r>
              <a:rPr lang="en-IN">
                <a:solidFill>
                  <a:srgbClr val="E62E40"/>
                </a:solidFill>
                <a:latin typeface="Aptos Display"/>
              </a:rPr>
              <a:t>………………………</a:t>
            </a:r>
            <a:endParaRPr/>
          </a:p>
        </p:txBody>
      </p:sp>
      <p:sp>
        <p:nvSpPr>
          <p:cNvPr id="1048638" name="TextBox 39"/>
          <p:cNvSpPr txBox="1"/>
          <p:nvPr/>
        </p:nvSpPr>
        <p:spPr bwMode="auto">
          <a:xfrm>
            <a:off x="6458510" y="2241658"/>
            <a:ext cx="5260084" cy="3292198"/>
          </a:xfrm>
          <a:prstGeom prst="rect">
            <a:avLst/>
          </a:prstGeom>
          <a:noFill/>
        </p:spPr>
        <p:txBody>
          <a:bodyPr wrap="square">
            <a:spAutoFit/>
          </a:bodyPr>
          <a:lstStyle/>
          <a:p>
            <a:pPr algn="just">
              <a:defRPr/>
            </a:pPr>
            <a:r>
              <a:rPr lang="en-US" sz="1400"/>
              <a:t>Despite its superior products and stellar reputation, RackMove struggled to convey its brand identity effectively. Their website was outdated, lacked engagement, and did not align with their innovative ethos. Their visual identity was inconsistent, leading to missed opportunities for connecting with potential clients and standing out in the competitive construction industry.</a:t>
            </a:r>
            <a:endParaRPr/>
          </a:p>
          <a:p>
            <a:pPr algn="just">
              <a:defRPr/>
            </a:pPr>
            <a:endParaRPr lang="en-US" sz="1400"/>
          </a:p>
          <a:p>
            <a:pPr algn="just">
              <a:defRPr/>
            </a:pPr>
            <a:r>
              <a:rPr lang="en-US" sz="1400"/>
              <a:t>RackMove's leadership sought a digital and branding transformation that would:</a:t>
            </a:r>
            <a:endParaRPr/>
          </a:p>
          <a:p>
            <a:pPr marL="285750" indent="-285750" algn="just">
              <a:buFont typeface="Arial"/>
              <a:buChar char="•"/>
              <a:defRPr/>
            </a:pPr>
            <a:r>
              <a:rPr lang="en-US" sz="1400"/>
              <a:t>Establish a professional, cohesive, and modern visual identity.</a:t>
            </a:r>
            <a:endParaRPr/>
          </a:p>
          <a:p>
            <a:pPr marL="285750" lvl="0" indent="-285750" algn="just">
              <a:buFont typeface="Arial"/>
              <a:buChar char="•"/>
              <a:defRPr/>
            </a:pPr>
            <a:r>
              <a:rPr lang="en-US" sz="1400"/>
              <a:t>Enhance their online visibility to attract a broader audience.</a:t>
            </a:r>
            <a:endParaRPr/>
          </a:p>
          <a:p>
            <a:pPr marL="285750" lvl="0" indent="-285750" algn="just">
              <a:buFont typeface="Arial"/>
              <a:buChar char="•"/>
              <a:defRPr/>
            </a:pPr>
            <a:r>
              <a:rPr lang="en-US" sz="1400"/>
              <a:t>Develop a website that was not only visually appealing but functional, user-friendly, and aligned with their business goals.</a:t>
            </a:r>
            <a:endParaRPr/>
          </a:p>
          <a:p>
            <a:pPr marL="285750" lvl="0" indent="-285750" algn="just">
              <a:buFont typeface="Arial"/>
              <a:buChar char="•"/>
              <a:defRPr/>
            </a:pPr>
            <a:endParaRPr lang="en-US" sz="1400"/>
          </a:p>
          <a:p>
            <a:pPr algn="just">
              <a:defRPr/>
            </a:pPr>
            <a:r>
              <a:rPr lang="en-US" sz="1400"/>
              <a:t>RackMove needed a trusted partner to bring this vision to life.</a:t>
            </a:r>
            <a:endParaRPr/>
          </a:p>
        </p:txBody>
      </p:sp>
      <p:pic>
        <p:nvPicPr>
          <p:cNvPr id="2097160" name="Picture 17"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 name="TextBox 5"/>
          <p:cNvSpPr txBox="1"/>
          <p:nvPr/>
        </p:nvSpPr>
        <p:spPr bwMode="auto">
          <a:xfrm>
            <a:off x="953285" y="2236650"/>
            <a:ext cx="4975979" cy="3078839"/>
          </a:xfrm>
          <a:prstGeom prst="rect">
            <a:avLst/>
          </a:prstGeom>
          <a:noFill/>
        </p:spPr>
        <p:txBody>
          <a:bodyPr wrap="square">
            <a:spAutoFit/>
          </a:bodyPr>
          <a:lstStyle/>
          <a:p>
            <a:pPr algn="just">
              <a:defRPr/>
            </a:pPr>
            <a:r>
              <a:rPr lang="en-US" sz="1400" b="1"/>
              <a:t>RackMove</a:t>
            </a:r>
            <a:r>
              <a:rPr lang="en-US" sz="1400"/>
              <a:t> is a leading name in the manufacturing industry, providing ergonomic material handling solutions that prioritize safety, efficiency, and workplace ergonomics. Specializing in server rack lifting and moving equipment, their products are rigorously tested for optimal performance, ensuring clients experience unmatched reliability and innovation. By delivering tailored solutions, RackMove helps businesses streamline operations, minimize workplace injuries, and enhance overall productivity.</a:t>
            </a:r>
            <a:endParaRPr/>
          </a:p>
          <a:p>
            <a:pPr algn="just">
              <a:defRPr/>
            </a:pPr>
            <a:endParaRPr lang="en-US" sz="1400"/>
          </a:p>
          <a:p>
            <a:pPr algn="just">
              <a:defRPr/>
            </a:pPr>
            <a:r>
              <a:rPr lang="en-US" sz="1400"/>
              <a:t>While RackMove’s engineering expertise was widely recognized, they faced challenges in establishing a compelling online presence and cohesive branding to reflect their market leadership. That’s where </a:t>
            </a:r>
            <a:r>
              <a:rPr lang="en-US" sz="1400" b="1"/>
              <a:t>BrandYou Creative</a:t>
            </a:r>
            <a:r>
              <a:rPr lang="en-US" sz="1400"/>
              <a:t> stepped in.</a:t>
            </a:r>
            <a:endParaRPr/>
          </a:p>
        </p:txBody>
      </p:sp>
      <p:sp>
        <p:nvSpPr>
          <p:cNvPr id="11" name="TextBox 37"/>
          <p:cNvSpPr txBox="1"/>
          <p:nvPr/>
        </p:nvSpPr>
        <p:spPr bwMode="auto">
          <a:xfrm>
            <a:off x="932001" y="1872327"/>
            <a:ext cx="5432864" cy="369332"/>
          </a:xfrm>
          <a:prstGeom prst="rect">
            <a:avLst/>
          </a:prstGeom>
          <a:noFill/>
        </p:spPr>
        <p:txBody>
          <a:bodyPr wrap="square" rtlCol="0">
            <a:spAutoFit/>
          </a:bodyPr>
          <a:lstStyle/>
          <a:p>
            <a:pPr>
              <a:defRPr/>
            </a:pPr>
            <a:r>
              <a:rPr lang="en-IN" b="1">
                <a:solidFill>
                  <a:srgbClr val="E62E40"/>
                </a:solidFill>
                <a:latin typeface="Calibri"/>
              </a:rPr>
              <a:t>About the Client</a:t>
            </a:r>
            <a:endParaRPr lang="en-IN">
              <a:solidFill>
                <a:srgbClr val="E62E40"/>
              </a:solidFill>
              <a:latin typeface="Aptos Display"/>
            </a:endParaRPr>
          </a:p>
        </p:txBody>
      </p:sp>
      <p:pic>
        <p:nvPicPr>
          <p:cNvPr id="12" name="Picture 11"/>
          <p:cNvPicPr>
            <a:picLocks noChangeAspect="1"/>
          </p:cNvPicPr>
          <p:nvPr/>
        </p:nvPicPr>
        <p:blipFill>
          <a:blip r:embed="rId4"/>
          <a:srcRect l="18309" t="50492" r="11406" b="8650"/>
          <a:stretch/>
        </p:blipFill>
        <p:spPr bwMode="auto">
          <a:xfrm>
            <a:off x="6672062" y="323598"/>
            <a:ext cx="4032449" cy="131858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0"/>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solidFill>
          <a:srgbClr val="000000"/>
        </a:solidFill>
        <a:effectLst/>
      </p:bgPr>
    </p:bg>
    <p:spTree>
      <p:nvGrpSpPr>
        <p:cNvPr id="1" name=""/>
        <p:cNvGrpSpPr/>
        <p:nvPr/>
      </p:nvGrpSpPr>
      <p:grpSpPr bwMode="auto">
        <a:xfrm>
          <a:off x="0" y="0"/>
          <a:ext cx="0" cy="0"/>
          <a:chOff x="0" y="0"/>
          <a:chExt cx="0" cy="0"/>
        </a:xfrm>
      </p:grpSpPr>
      <p:sp>
        <p:nvSpPr>
          <p:cNvPr id="1048622"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9"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2" name="Rectangle 1"/>
          <p:cNvSpPr/>
          <p:nvPr/>
        </p:nvSpPr>
        <p:spPr bwMode="auto">
          <a:xfrm>
            <a:off x="-499979" y="-12459"/>
            <a:ext cx="12741385" cy="746108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lang="en-GB"/>
          </a:p>
        </p:txBody>
      </p:sp>
      <p:grpSp>
        <p:nvGrpSpPr>
          <p:cNvPr id="49" name="Group 12"/>
          <p:cNvGrpSpPr/>
          <p:nvPr/>
        </p:nvGrpSpPr>
        <p:grpSpPr bwMode="auto">
          <a:xfrm>
            <a:off x="9724034" y="4757253"/>
            <a:ext cx="2185670" cy="2185670"/>
            <a:chOff x="15758" y="7358"/>
            <a:chExt cx="3442" cy="3442"/>
          </a:xfrm>
        </p:grpSpPr>
        <p:sp>
          <p:nvSpPr>
            <p:cNvPr id="1048623"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24"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pic>
        <p:nvPicPr>
          <p:cNvPr id="14"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317032" y="263593"/>
            <a:ext cx="932180" cy="878840"/>
          </a:xfrm>
          <a:prstGeom prst="rect">
            <a:avLst/>
          </a:prstGeom>
        </p:spPr>
      </p:pic>
      <p:sp>
        <p:nvSpPr>
          <p:cNvPr id="16" name="Rectangle 15"/>
          <p:cNvSpPr>
            <a:spLocks noChangeArrowheads="1"/>
          </p:cNvSpPr>
          <p:nvPr/>
        </p:nvSpPr>
        <p:spPr bwMode="auto">
          <a:xfrm>
            <a:off x="426060" y="938072"/>
            <a:ext cx="4951446" cy="769441"/>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defTabSz="914400">
              <a:lnSpc>
                <a:spcPct val="100000"/>
              </a:lnSpc>
              <a:spcBef>
                <a:spcPts val="0"/>
              </a:spcBef>
              <a:spcAft>
                <a:spcPts val="0"/>
              </a:spcAft>
              <a:buClrTx/>
              <a:buSzTx/>
              <a:buFontTx/>
              <a:buNone/>
              <a:defRPr/>
            </a:pPr>
            <a:r>
              <a:rPr lang="en-GB" sz="4400" b="1" i="0" u="none" strike="noStrike" cap="none">
                <a:ln>
                  <a:noFill/>
                </a:ln>
                <a:solidFill>
                  <a:srgbClr val="E62E40"/>
                </a:solidFill>
                <a:latin typeface="Arial"/>
                <a:cs typeface="Arial"/>
              </a:rPr>
              <a:t>Table of Contents</a:t>
            </a:r>
            <a:endParaRPr sz="4400" b="1">
              <a:solidFill>
                <a:srgbClr val="E62E40"/>
              </a:solidFill>
            </a:endParaRPr>
          </a:p>
        </p:txBody>
      </p:sp>
      <p:sp>
        <p:nvSpPr>
          <p:cNvPr id="1380941343" name="Rectangle 11"/>
          <p:cNvSpPr/>
          <p:nvPr/>
        </p:nvSpPr>
        <p:spPr bwMode="auto">
          <a:xfrm>
            <a:off x="583372" y="2163241"/>
            <a:ext cx="5287340" cy="2308324"/>
          </a:xfrm>
          <a:prstGeom prst="rect">
            <a:avLst/>
          </a:prstGeom>
        </p:spPr>
        <p:txBody>
          <a:bodyPr wrap="square">
            <a:spAutoFit/>
          </a:bodyPr>
          <a:lstStyle/>
          <a:p>
            <a:pPr algn="l">
              <a:defRPr/>
            </a:pPr>
            <a:r>
              <a:rPr lang="en-IN" sz="1200">
                <a:latin typeface="Arial"/>
                <a:ea typeface="Arial"/>
                <a:cs typeface="Arial"/>
              </a:rPr>
              <a:t>Treacy’s Carpet and Furniture…………..</a:t>
            </a:r>
            <a:endParaRPr/>
          </a:p>
          <a:p>
            <a:pPr algn="l">
              <a:defRPr/>
            </a:pPr>
            <a:r>
              <a:rPr lang="en-IN" sz="1200">
                <a:latin typeface="Arial"/>
                <a:ea typeface="Arial"/>
                <a:cs typeface="Arial"/>
              </a:rPr>
              <a:t>Doyle Concrete……………………………</a:t>
            </a:r>
            <a:endParaRPr/>
          </a:p>
          <a:p>
            <a:pPr algn="l">
              <a:defRPr/>
            </a:pPr>
            <a:r>
              <a:rPr sz="1200">
                <a:latin typeface="Arial"/>
                <a:ea typeface="Arial"/>
                <a:cs typeface="Arial"/>
              </a:rPr>
              <a:t>Novum.....................................................</a:t>
            </a:r>
            <a:endParaRPr/>
          </a:p>
          <a:p>
            <a:pPr>
              <a:defRPr/>
            </a:pPr>
            <a:r>
              <a:rPr sz="1200">
                <a:latin typeface="Arial"/>
                <a:ea typeface="Arial"/>
                <a:cs typeface="Arial"/>
              </a:rPr>
              <a:t>Magee Conservative and restoration......</a:t>
            </a:r>
            <a:endParaRPr/>
          </a:p>
          <a:p>
            <a:pPr>
              <a:defRPr/>
            </a:pPr>
            <a:r>
              <a:rPr sz="1200">
                <a:latin typeface="Arial"/>
                <a:ea typeface="Arial"/>
                <a:cs typeface="Arial"/>
              </a:rPr>
              <a:t>Cultivate..................................................</a:t>
            </a:r>
            <a:endParaRPr/>
          </a:p>
          <a:p>
            <a:pPr>
              <a:defRPr/>
            </a:pPr>
            <a:r>
              <a:rPr sz="1200">
                <a:latin typeface="Arial"/>
                <a:ea typeface="Arial"/>
                <a:cs typeface="Arial"/>
              </a:rPr>
              <a:t>Boss Stop................................................</a:t>
            </a:r>
            <a:endParaRPr/>
          </a:p>
          <a:p>
            <a:pPr>
              <a:defRPr/>
            </a:pPr>
            <a:r>
              <a:rPr sz="1200">
                <a:latin typeface="Arial"/>
                <a:ea typeface="Arial"/>
                <a:cs typeface="Arial"/>
              </a:rPr>
              <a:t>Thomond Tyres.......................................</a:t>
            </a:r>
            <a:endParaRPr/>
          </a:p>
          <a:p>
            <a:pPr>
              <a:defRPr/>
            </a:pPr>
            <a:r>
              <a:rPr sz="1200">
                <a:latin typeface="Arial"/>
                <a:ea typeface="Arial"/>
                <a:cs typeface="Arial"/>
              </a:rPr>
              <a:t>Rockmove................................................</a:t>
            </a:r>
            <a:endParaRPr/>
          </a:p>
          <a:p>
            <a:pPr>
              <a:defRPr/>
            </a:pPr>
            <a:r>
              <a:rPr sz="1200">
                <a:latin typeface="Arial"/>
                <a:ea typeface="Arial"/>
                <a:cs typeface="Arial"/>
              </a:rPr>
              <a:t>IrelandKIND.............................................</a:t>
            </a:r>
            <a:endParaRPr/>
          </a:p>
          <a:p>
            <a:pPr>
              <a:defRPr/>
            </a:pPr>
            <a:r>
              <a:rPr sz="1200">
                <a:latin typeface="Arial"/>
                <a:ea typeface="Arial"/>
                <a:cs typeface="Arial"/>
              </a:rPr>
              <a:t>Kilbride Coaches.....................................</a:t>
            </a:r>
            <a:endParaRPr lang="en-IN" sz="1200">
              <a:latin typeface="Arial"/>
              <a:ea typeface="Arial"/>
              <a:cs typeface="Arial"/>
            </a:endParaRPr>
          </a:p>
          <a:p>
            <a:pPr>
              <a:defRPr/>
            </a:pPr>
            <a:r>
              <a:rPr lang="en-IN" sz="1200">
                <a:latin typeface="Arial"/>
                <a:cs typeface="Arial"/>
              </a:rPr>
              <a:t>Awards……………………………………...</a:t>
            </a:r>
            <a:endParaRPr/>
          </a:p>
          <a:p>
            <a:pPr>
              <a:defRPr/>
            </a:pPr>
            <a:r>
              <a:rPr lang="en-IN" sz="1200">
                <a:latin typeface="Arial"/>
                <a:cs typeface="Arial"/>
              </a:rPr>
              <a:t>Contact Information………………………..</a:t>
            </a:r>
            <a:endParaRPr sz="1200">
              <a:latin typeface="Arial"/>
              <a:cs typeface="Arial"/>
            </a:endParaRPr>
          </a:p>
        </p:txBody>
      </p:sp>
      <p:sp>
        <p:nvSpPr>
          <p:cNvPr id="2126042884" name="Rectangle 15"/>
          <p:cNvSpPr/>
          <p:nvPr/>
        </p:nvSpPr>
        <p:spPr bwMode="auto">
          <a:xfrm>
            <a:off x="3436305" y="2193061"/>
            <a:ext cx="530553" cy="2308324"/>
          </a:xfrm>
          <a:prstGeom prst="rect">
            <a:avLst/>
          </a:prstGeom>
        </p:spPr>
        <p:txBody>
          <a:bodyPr wrap="square">
            <a:spAutoFit/>
          </a:bodyPr>
          <a:lstStyle/>
          <a:p>
            <a:pPr algn="l">
              <a:defRPr/>
            </a:pPr>
            <a:r>
              <a:rPr lang="en-GB" sz="1200" b="1" i="0" u="none" strike="noStrike">
                <a:solidFill>
                  <a:srgbClr val="FF0000"/>
                </a:solidFill>
                <a:latin typeface="Arial"/>
              </a:rPr>
              <a:t>06</a:t>
            </a:r>
            <a:endParaRPr/>
          </a:p>
          <a:p>
            <a:pPr algn="l">
              <a:defRPr/>
            </a:pPr>
            <a:r>
              <a:rPr lang="en-GB" sz="1200" b="1" i="0" u="none" strike="noStrike">
                <a:solidFill>
                  <a:srgbClr val="FF0000"/>
                </a:solidFill>
                <a:latin typeface="Arial"/>
              </a:rPr>
              <a:t>12</a:t>
            </a:r>
            <a:endParaRPr/>
          </a:p>
          <a:p>
            <a:pPr algn="l">
              <a:defRPr/>
            </a:pPr>
            <a:r>
              <a:rPr lang="en-GB" sz="1200" b="1" i="0" u="none" strike="noStrike">
                <a:solidFill>
                  <a:srgbClr val="FF0000"/>
                </a:solidFill>
                <a:latin typeface="Arial"/>
              </a:rPr>
              <a:t>18</a:t>
            </a:r>
            <a:endParaRPr/>
          </a:p>
          <a:p>
            <a:pPr algn="l">
              <a:defRPr/>
            </a:pPr>
            <a:r>
              <a:rPr lang="en-GB" sz="1200" b="1" i="0" u="none" strike="noStrike">
                <a:solidFill>
                  <a:srgbClr val="FF0000"/>
                </a:solidFill>
                <a:latin typeface="Arial"/>
              </a:rPr>
              <a:t>24</a:t>
            </a:r>
            <a:endParaRPr/>
          </a:p>
          <a:p>
            <a:pPr algn="l">
              <a:defRPr/>
            </a:pPr>
            <a:r>
              <a:rPr lang="en-GB" sz="1200" b="1" i="0" u="none" strike="noStrike">
                <a:solidFill>
                  <a:srgbClr val="FF0000"/>
                </a:solidFill>
                <a:latin typeface="Arial"/>
              </a:rPr>
              <a:t>30</a:t>
            </a:r>
            <a:endParaRPr/>
          </a:p>
          <a:p>
            <a:pPr algn="l">
              <a:defRPr/>
            </a:pPr>
            <a:r>
              <a:rPr lang="en-GB" sz="1200" b="1" i="0" u="none" strike="noStrike">
                <a:solidFill>
                  <a:srgbClr val="FF0000"/>
                </a:solidFill>
                <a:latin typeface="Arial"/>
              </a:rPr>
              <a:t>36</a:t>
            </a:r>
            <a:endParaRPr/>
          </a:p>
          <a:p>
            <a:pPr algn="l">
              <a:defRPr/>
            </a:pPr>
            <a:r>
              <a:rPr lang="en-GB" sz="1200" b="1">
                <a:solidFill>
                  <a:srgbClr val="FF0000"/>
                </a:solidFill>
                <a:latin typeface="Arial"/>
              </a:rPr>
              <a:t>42</a:t>
            </a:r>
            <a:endParaRPr lang="en-GB" sz="1200" b="1" i="0" u="none" strike="noStrike">
              <a:solidFill>
                <a:srgbClr val="FF0000"/>
              </a:solidFill>
              <a:latin typeface="Arial"/>
            </a:endParaRPr>
          </a:p>
          <a:p>
            <a:pPr algn="l">
              <a:defRPr/>
            </a:pPr>
            <a:r>
              <a:rPr lang="en-GB" sz="1200" b="1" i="0" u="none" strike="noStrike">
                <a:solidFill>
                  <a:srgbClr val="FF0000"/>
                </a:solidFill>
                <a:latin typeface="Arial"/>
              </a:rPr>
              <a:t>48</a:t>
            </a:r>
            <a:endParaRPr/>
          </a:p>
          <a:p>
            <a:pPr algn="l">
              <a:defRPr/>
            </a:pPr>
            <a:r>
              <a:rPr lang="en-GB" sz="1200" b="1">
                <a:solidFill>
                  <a:srgbClr val="FF0000"/>
                </a:solidFill>
                <a:latin typeface="Arial"/>
              </a:rPr>
              <a:t>54</a:t>
            </a:r>
            <a:endParaRPr/>
          </a:p>
          <a:p>
            <a:pPr algn="l">
              <a:defRPr/>
            </a:pPr>
            <a:r>
              <a:rPr lang="en-GB" sz="1200" b="1">
                <a:solidFill>
                  <a:srgbClr val="FF0000"/>
                </a:solidFill>
                <a:latin typeface="Arial"/>
              </a:rPr>
              <a:t>60</a:t>
            </a:r>
            <a:endParaRPr/>
          </a:p>
          <a:p>
            <a:pPr algn="l">
              <a:defRPr/>
            </a:pPr>
            <a:r>
              <a:rPr lang="en-GB" sz="1200" b="1">
                <a:solidFill>
                  <a:srgbClr val="FF0000"/>
                </a:solidFill>
                <a:latin typeface="Arial"/>
              </a:rPr>
              <a:t>66</a:t>
            </a:r>
            <a:endParaRPr/>
          </a:p>
          <a:p>
            <a:pPr algn="l">
              <a:defRPr/>
            </a:pPr>
            <a:r>
              <a:rPr lang="en-GB" sz="1200" b="1">
                <a:solidFill>
                  <a:srgbClr val="FF0000"/>
                </a:solidFill>
                <a:latin typeface="Arial"/>
              </a:rPr>
              <a:t>67</a:t>
            </a:r>
            <a:endParaRPr lang="en-GB"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59"/>
                                        </p:tgtEl>
                                        <p:attrNameLst>
                                          <p:attrName>ppt_x</p:attrName>
                                          <p:attrName>ppt_y</p:attrName>
                                        </p:attrNameLst>
                                      </p:cBhvr>
                                      <p:rCtr x="-9206" y="-231"/>
                                    </p:animMotion>
                                  </p:childTnLst>
                                </p:cTn>
                              </p:par>
                              <p:par>
                                <p:cTn id="7" presetID="0" presetClass="path" presetSubtype="0" accel="50000" decel="50000" fill="hold" nodeType="withEffect">
                                  <p:stCondLst>
                                    <p:cond delay="0"/>
                                  </p:stCondLst>
                                  <p:childTnLst>
                                    <p:animMotion origin="layout" path="M 0.01055 -0.0206 L -0.1737 -0.025 " pathEditMode="relative" rAng="0" ptsTypes="AA">
                                      <p:cBhvr>
                                        <p:cTn id="8" dur="2000" spd="-100000" fill="hold"/>
                                        <p:tgtEl>
                                          <p:spTgt spid="14"/>
                                        </p:tgtEl>
                                        <p:attrNameLst>
                                          <p:attrName>ppt_x</p:attrName>
                                          <p:attrName>ppt_y</p:attrName>
                                        </p:attrNameLst>
                                      </p:cBhvr>
                                      <p:rCtr x="-9206" y="-231"/>
                                    </p:animMotion>
                                  </p:childTnLst>
                                </p:cTn>
                              </p:par>
                              <p:par>
                                <p:cTn id="9" presetID="10"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4" name="Group 8"/>
          <p:cNvGrpSpPr/>
          <p:nvPr/>
        </p:nvGrpSpPr>
        <p:grpSpPr bwMode="auto">
          <a:xfrm>
            <a:off x="9719310" y="4313555"/>
            <a:ext cx="2185670" cy="2185670"/>
            <a:chOff x="15758" y="7358"/>
            <a:chExt cx="3442" cy="3442"/>
          </a:xfrm>
        </p:grpSpPr>
        <p:sp>
          <p:nvSpPr>
            <p:cNvPr id="1048639"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0"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41" name="TextBox 3"/>
          <p:cNvSpPr txBox="1"/>
          <p:nvPr/>
        </p:nvSpPr>
        <p:spPr bwMode="auto">
          <a:xfrm>
            <a:off x="931689" y="626634"/>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Approach &amp; Solution</a:t>
            </a:r>
            <a:endParaRPr/>
          </a:p>
        </p:txBody>
      </p:sp>
      <p:sp>
        <p:nvSpPr>
          <p:cNvPr id="1048642" name="TextBox 14"/>
          <p:cNvSpPr txBox="1"/>
          <p:nvPr/>
        </p:nvSpPr>
        <p:spPr bwMode="auto">
          <a:xfrm>
            <a:off x="931689" y="1160629"/>
            <a:ext cx="5165030" cy="4572359"/>
          </a:xfrm>
          <a:prstGeom prst="rect">
            <a:avLst/>
          </a:prstGeom>
          <a:noFill/>
        </p:spPr>
        <p:txBody>
          <a:bodyPr wrap="square">
            <a:spAutoFit/>
          </a:bodyPr>
          <a:lstStyle/>
          <a:p>
            <a:pPr algn="l">
              <a:defRPr/>
            </a:pPr>
            <a:r>
              <a:rPr lang="en-US" sz="1400"/>
              <a:t>At BrandYou Creative, we recognized that RackMove’s branding and digital identity needed a comprehensive overhaul to match their innovative product offerings. Our strategy combined deep collaboration and expert execution:</a:t>
            </a:r>
            <a:endParaRPr/>
          </a:p>
          <a:p>
            <a:pPr algn="l">
              <a:defRPr/>
            </a:pPr>
            <a:endParaRPr lang="en-US" sz="1400"/>
          </a:p>
          <a:p>
            <a:pPr lvl="0" algn="l">
              <a:defRPr/>
            </a:pPr>
            <a:r>
              <a:rPr lang="en-US" sz="1400" b="1">
                <a:solidFill>
                  <a:srgbClr val="C00000"/>
                </a:solidFill>
              </a:rPr>
              <a:t>Discovery Phase:</a:t>
            </a:r>
            <a:br>
              <a:rPr lang="en-US" sz="1400" b="1"/>
            </a:br>
            <a:r>
              <a:rPr lang="en-US" sz="1400"/>
              <a:t>We engaged with RackMove’s leadership team to understand their operations, target market, and growth ambitions. This process laid the foundation for a strategy that reflected their core values and business objectives.</a:t>
            </a:r>
            <a:endParaRPr/>
          </a:p>
          <a:p>
            <a:pPr lvl="0" algn="l">
              <a:defRPr/>
            </a:pPr>
            <a:endParaRPr lang="en-US" sz="1400"/>
          </a:p>
          <a:p>
            <a:pPr lvl="0" algn="l">
              <a:defRPr/>
            </a:pPr>
            <a:r>
              <a:rPr lang="en-US" sz="1400" b="1">
                <a:solidFill>
                  <a:srgbClr val="C00000"/>
                </a:solidFill>
              </a:rPr>
              <a:t>Re-Branding Visual Identity:</a:t>
            </a:r>
            <a:endParaRPr lang="en-US" sz="1400">
              <a:solidFill>
                <a:srgbClr val="C00000"/>
              </a:solidFill>
            </a:endParaRPr>
          </a:p>
          <a:p>
            <a:pPr marL="285750" lvl="0" indent="-285750" algn="l">
              <a:buFont typeface="Arial"/>
              <a:buChar char="•"/>
              <a:defRPr/>
            </a:pPr>
            <a:r>
              <a:rPr lang="en-US" sz="1400"/>
              <a:t>Developed a refreshed logo that exuded modernity and professionalism.</a:t>
            </a:r>
            <a:endParaRPr/>
          </a:p>
          <a:p>
            <a:pPr lvl="0" algn="l">
              <a:defRPr/>
            </a:pPr>
            <a:endParaRPr lang="en-US" sz="1400"/>
          </a:p>
          <a:p>
            <a:pPr marL="285750" lvl="0" indent="-285750" algn="l">
              <a:buFont typeface="Arial"/>
              <a:buChar char="•"/>
              <a:defRPr/>
            </a:pPr>
            <a:r>
              <a:rPr lang="en-US" sz="1400"/>
              <a:t>Designed a cohesive visual identity, including brand guidelines, ensuring consistency across all platforms and materials.</a:t>
            </a:r>
            <a:endParaRPr/>
          </a:p>
          <a:p>
            <a:pPr lvl="0" algn="l">
              <a:defRPr/>
            </a:pPr>
            <a:endParaRPr lang="en-US" sz="1400"/>
          </a:p>
          <a:p>
            <a:pPr marL="285750" lvl="0" indent="-285750" algn="l">
              <a:buFont typeface="Arial"/>
              <a:buChar char="•"/>
              <a:defRPr/>
            </a:pPr>
            <a:r>
              <a:rPr lang="en-US" sz="1400"/>
              <a:t>Delivered branded materials such as onsite signage, vehicle decals, and product branding.</a:t>
            </a:r>
            <a:endParaRPr/>
          </a:p>
          <a:p>
            <a:pPr lvl="0">
              <a:defRPr/>
            </a:pPr>
            <a:endParaRPr lang="en-US" sz="1400"/>
          </a:p>
        </p:txBody>
      </p:sp>
      <p:pic>
        <p:nvPicPr>
          <p:cNvPr id="2097161"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43" name="TextBox 1"/>
          <p:cNvSpPr txBox="1"/>
          <p:nvPr/>
        </p:nvSpPr>
        <p:spPr bwMode="auto">
          <a:xfrm>
            <a:off x="6543500" y="1160629"/>
            <a:ext cx="5164669" cy="3932279"/>
          </a:xfrm>
          <a:prstGeom prst="rect">
            <a:avLst/>
          </a:prstGeom>
          <a:noFill/>
        </p:spPr>
        <p:txBody>
          <a:bodyPr wrap="square">
            <a:spAutoFit/>
          </a:bodyPr>
          <a:lstStyle/>
          <a:p>
            <a:pPr algn="just">
              <a:defRPr/>
            </a:pPr>
            <a:r>
              <a:rPr lang="en-US" sz="1400" b="1">
                <a:solidFill>
                  <a:srgbClr val="C00000"/>
                </a:solidFill>
              </a:rPr>
              <a:t>Website Design &amp; Development:</a:t>
            </a:r>
            <a:endParaRPr lang="en-US" sz="1400">
              <a:solidFill>
                <a:srgbClr val="C00000"/>
              </a:solidFill>
            </a:endParaRPr>
          </a:p>
          <a:p>
            <a:pPr marL="285750" lvl="0" indent="-285750" algn="just">
              <a:buFont typeface="Arial"/>
              <a:buChar char="•"/>
              <a:defRPr/>
            </a:pPr>
            <a:r>
              <a:rPr lang="en-US" sz="1400"/>
              <a:t>Created a visually compelling and intuitive website optimized for SEO and usability with great UI/UX optimized for both mobile and desktop users.</a:t>
            </a:r>
            <a:endParaRPr/>
          </a:p>
          <a:p>
            <a:pPr lvl="0" algn="just">
              <a:defRPr/>
            </a:pPr>
            <a:endParaRPr lang="en-US" sz="1400"/>
          </a:p>
          <a:p>
            <a:pPr marL="285750" lvl="0" indent="-285750" algn="just">
              <a:buFont typeface="Arial"/>
              <a:buChar char="•"/>
              <a:defRPr/>
            </a:pPr>
            <a:r>
              <a:rPr lang="en-US" sz="1400"/>
              <a:t>Integrated key features, including Google Search Console, Analytics, and a CMS manual, empowering RackMove to self-manage content updates.</a:t>
            </a:r>
            <a:endParaRPr/>
          </a:p>
          <a:p>
            <a:pPr marL="285750" lvl="0" indent="-285750" algn="just">
              <a:buFont typeface="Arial"/>
              <a:buChar char="•"/>
              <a:defRPr/>
            </a:pPr>
            <a:endParaRPr lang="en-US" sz="1400"/>
          </a:p>
          <a:p>
            <a:pPr marL="285750" lvl="0" indent="-285750" algn="just">
              <a:buFont typeface="Arial"/>
              <a:buChar char="•"/>
              <a:defRPr/>
            </a:pPr>
            <a:r>
              <a:rPr lang="en-US" sz="1400"/>
              <a:t>Guided image selection and optimization to enhance user engagement and professionalism.</a:t>
            </a:r>
            <a:endParaRPr/>
          </a:p>
          <a:p>
            <a:pPr lvl="0" algn="just">
              <a:defRPr/>
            </a:pPr>
            <a:endParaRPr lang="en-US" sz="1400"/>
          </a:p>
          <a:p>
            <a:pPr algn="just">
              <a:defRPr/>
            </a:pPr>
            <a:r>
              <a:rPr lang="en-US" sz="1400" b="1">
                <a:solidFill>
                  <a:srgbClr val="C00000"/>
                </a:solidFill>
              </a:rPr>
              <a:t>Marketing Strategy:</a:t>
            </a:r>
            <a:endParaRPr lang="en-US" sz="1400">
              <a:solidFill>
                <a:srgbClr val="C00000"/>
              </a:solidFill>
            </a:endParaRPr>
          </a:p>
          <a:p>
            <a:pPr marL="285750" lvl="0" indent="-285750" algn="just">
              <a:buFont typeface="Arial"/>
              <a:buChar char="•"/>
              <a:defRPr/>
            </a:pPr>
            <a:r>
              <a:rPr lang="en-US" sz="1400"/>
              <a:t>Crafted a tailored strategy to boost audience engagement and align messaging across digital channels.</a:t>
            </a:r>
            <a:endParaRPr/>
          </a:p>
          <a:p>
            <a:pPr marL="285750" lvl="0" indent="-285750" algn="just">
              <a:buFont typeface="Arial"/>
              <a:buChar char="•"/>
              <a:defRPr/>
            </a:pPr>
            <a:endParaRPr lang="en-US" sz="1400"/>
          </a:p>
          <a:p>
            <a:pPr marL="285750" lvl="0" indent="-285750" algn="just">
              <a:buFont typeface="Arial"/>
              <a:buChar char="•"/>
              <a:defRPr/>
            </a:pPr>
            <a:r>
              <a:rPr lang="en-US" sz="1400"/>
              <a:t>Delivered tools and training to ensure RackMove could maintain the momentum post-launch.</a:t>
            </a:r>
            <a:endParaRPr/>
          </a:p>
        </p:txBody>
      </p:sp>
      <p:pic>
        <p:nvPicPr>
          <p:cNvPr id="3" name="Picture 2"/>
          <p:cNvPicPr>
            <a:picLocks noChangeAspect="1"/>
          </p:cNvPicPr>
          <p:nvPr/>
        </p:nvPicPr>
        <p:blipFill>
          <a:blip r:embed="rId4"/>
          <a:srcRect l="21450" t="13366" r="21994" b="17650"/>
          <a:stretch/>
        </p:blipFill>
        <p:spPr bwMode="auto">
          <a:xfrm>
            <a:off x="11247052" y="27345"/>
            <a:ext cx="936105" cy="8324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1"/>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6" name="Group 8"/>
          <p:cNvGrpSpPr/>
          <p:nvPr/>
        </p:nvGrpSpPr>
        <p:grpSpPr bwMode="auto">
          <a:xfrm>
            <a:off x="9719310" y="4313555"/>
            <a:ext cx="2185670" cy="2185670"/>
            <a:chOff x="15758" y="7358"/>
            <a:chExt cx="3442" cy="3442"/>
          </a:xfrm>
        </p:grpSpPr>
        <p:sp>
          <p:nvSpPr>
            <p:cNvPr id="104864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46" name="TextBox 3"/>
          <p:cNvSpPr txBox="1"/>
          <p:nvPr/>
        </p:nvSpPr>
        <p:spPr bwMode="auto">
          <a:xfrm>
            <a:off x="1044825" y="364969"/>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Achievements and Results.</a:t>
            </a:r>
            <a:endParaRPr/>
          </a:p>
        </p:txBody>
      </p:sp>
      <p:sp>
        <p:nvSpPr>
          <p:cNvPr id="1048647" name="TextBox 14"/>
          <p:cNvSpPr txBox="1"/>
          <p:nvPr/>
        </p:nvSpPr>
        <p:spPr bwMode="auto">
          <a:xfrm>
            <a:off x="1044824" y="977990"/>
            <a:ext cx="7677981" cy="4206599"/>
          </a:xfrm>
          <a:prstGeom prst="rect">
            <a:avLst/>
          </a:prstGeom>
          <a:noFill/>
        </p:spPr>
        <p:txBody>
          <a:bodyPr wrap="square">
            <a:spAutoFit/>
          </a:bodyPr>
          <a:lstStyle/>
          <a:p>
            <a:pPr algn="l">
              <a:defRPr/>
            </a:pPr>
            <a:r>
              <a:rPr lang="en-US" sz="1400"/>
              <a:t>Our partnership resulted in a complete transformation of RackMove’s digital and branding presence. Key achievements included:</a:t>
            </a:r>
            <a:endParaRPr/>
          </a:p>
          <a:p>
            <a:pPr algn="l">
              <a:defRPr/>
            </a:pPr>
            <a:endParaRPr lang="en-US" sz="1400">
              <a:solidFill>
                <a:srgbClr val="C00000"/>
              </a:solidFill>
            </a:endParaRPr>
          </a:p>
          <a:p>
            <a:pPr lvl="0" algn="l">
              <a:defRPr/>
            </a:pPr>
            <a:r>
              <a:rPr lang="en-US" sz="1400" b="1">
                <a:solidFill>
                  <a:srgbClr val="C00000"/>
                </a:solidFill>
              </a:rPr>
              <a:t>Increased Online Visibility:</a:t>
            </a:r>
            <a:endParaRPr/>
          </a:p>
          <a:p>
            <a:pPr lvl="0" algn="l">
              <a:defRPr/>
            </a:pPr>
            <a:r>
              <a:rPr lang="en-US" sz="1400"/>
              <a:t>RackMove’s new website saw a significant uptick in organic traffic within three months, attracting a broader and more relevant audience.</a:t>
            </a:r>
            <a:endParaRPr/>
          </a:p>
          <a:p>
            <a:pPr marL="285750" lvl="0" indent="-285750" algn="l">
              <a:buFont typeface="Arial"/>
              <a:buChar char="•"/>
              <a:defRPr/>
            </a:pPr>
            <a:endParaRPr lang="en-US" sz="1400">
              <a:solidFill>
                <a:srgbClr val="C00000"/>
              </a:solidFill>
            </a:endParaRPr>
          </a:p>
          <a:p>
            <a:pPr lvl="0" algn="l">
              <a:defRPr/>
            </a:pPr>
            <a:r>
              <a:rPr lang="en-US" sz="1400" b="1">
                <a:solidFill>
                  <a:srgbClr val="C00000"/>
                </a:solidFill>
              </a:rPr>
              <a:t>Stronger Brand Identity:</a:t>
            </a:r>
            <a:br>
              <a:rPr lang="en-US" sz="1400" b="1"/>
            </a:br>
            <a:r>
              <a:rPr lang="en-US" sz="1400"/>
              <a:t>The cohesive visual identity positioned RackMove as a trusted and innovative leader, elevating their credibility among potential clients and partners.</a:t>
            </a:r>
            <a:endParaRPr/>
          </a:p>
          <a:p>
            <a:pPr lvl="0" algn="l">
              <a:defRPr/>
            </a:pPr>
            <a:endParaRPr lang="en-US" sz="1400"/>
          </a:p>
          <a:p>
            <a:pPr lvl="0" algn="l">
              <a:defRPr/>
            </a:pPr>
            <a:r>
              <a:rPr lang="en-US" sz="1400" b="1">
                <a:solidFill>
                  <a:srgbClr val="C00000"/>
                </a:solidFill>
              </a:rPr>
              <a:t>Enhanced Engagement:</a:t>
            </a:r>
            <a:br>
              <a:rPr lang="en-US" sz="1400" b="1"/>
            </a:br>
            <a:r>
              <a:rPr lang="en-US" sz="1400"/>
              <a:t>The intuitive website design led to an increase in inquiries and a significant improvement in user experience metrics, such as average session duration and bounce rate.</a:t>
            </a:r>
            <a:endParaRPr/>
          </a:p>
          <a:p>
            <a:pPr lvl="0" algn="l">
              <a:defRPr/>
            </a:pPr>
            <a:endParaRPr lang="en-US" sz="1400"/>
          </a:p>
          <a:p>
            <a:pPr lvl="0" algn="l">
              <a:defRPr/>
            </a:pPr>
            <a:r>
              <a:rPr lang="en-US" sz="1400" b="1">
                <a:solidFill>
                  <a:srgbClr val="C00000"/>
                </a:solidFill>
              </a:rPr>
              <a:t>Empowered Team:</a:t>
            </a:r>
            <a:br>
              <a:rPr lang="en-US" sz="1400" b="1"/>
            </a:br>
            <a:r>
              <a:rPr lang="en-US" sz="1400"/>
              <a:t> With CMS training and detailed brand guidelines, RackMove’s team was equipped to maintain a consistent and effective brand presence independently</a:t>
            </a:r>
            <a:r>
              <a:rPr lang="en-US"/>
              <a:t>.</a:t>
            </a:r>
            <a:endParaRPr/>
          </a:p>
          <a:p>
            <a:pPr lvl="0">
              <a:defRPr/>
            </a:pPr>
            <a:endParaRPr lang="en-US" sz="1400"/>
          </a:p>
        </p:txBody>
      </p:sp>
      <p:pic>
        <p:nvPicPr>
          <p:cNvPr id="2097162"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2" name="Picture 1"/>
          <p:cNvPicPr>
            <a:picLocks noChangeAspect="1"/>
          </p:cNvPicPr>
          <p:nvPr/>
        </p:nvPicPr>
        <p:blipFill>
          <a:blip r:embed="rId4"/>
          <a:srcRect l="21450" t="13366" r="21994" b="17650"/>
          <a:stretch/>
        </p:blipFill>
        <p:spPr bwMode="auto">
          <a:xfrm>
            <a:off x="11247052" y="27345"/>
            <a:ext cx="936105" cy="8324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2"/>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8" name="Group 8"/>
          <p:cNvGrpSpPr/>
          <p:nvPr/>
        </p:nvGrpSpPr>
        <p:grpSpPr bwMode="auto">
          <a:xfrm>
            <a:off x="9719310" y="4313555"/>
            <a:ext cx="2185670" cy="2185670"/>
            <a:chOff x="15758" y="7358"/>
            <a:chExt cx="3442" cy="3442"/>
          </a:xfrm>
        </p:grpSpPr>
        <p:sp>
          <p:nvSpPr>
            <p:cNvPr id="1048648"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9"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50" name="TextBox 3"/>
          <p:cNvSpPr txBox="1"/>
          <p:nvPr/>
        </p:nvSpPr>
        <p:spPr bwMode="auto">
          <a:xfrm>
            <a:off x="1044825" y="721210"/>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Commitment</a:t>
            </a:r>
            <a:endParaRPr/>
          </a:p>
        </p:txBody>
      </p:sp>
      <p:sp>
        <p:nvSpPr>
          <p:cNvPr id="1048651" name="TextBox 14"/>
          <p:cNvSpPr txBox="1"/>
          <p:nvPr/>
        </p:nvSpPr>
        <p:spPr bwMode="auto">
          <a:xfrm>
            <a:off x="1044824" y="1243809"/>
            <a:ext cx="7677621" cy="2438759"/>
          </a:xfrm>
          <a:prstGeom prst="rect">
            <a:avLst/>
          </a:prstGeom>
          <a:noFill/>
        </p:spPr>
        <p:txBody>
          <a:bodyPr wrap="square">
            <a:spAutoFit/>
          </a:bodyPr>
          <a:lstStyle/>
          <a:p>
            <a:pPr algn="just">
              <a:defRPr/>
            </a:pPr>
            <a:r>
              <a:rPr lang="en-US" sz="1400"/>
              <a:t>At BrandYou Creative, we believe in crafting success stories like RackMove’s by combining strategic insights with creative brilliance. Our commitment to understanding your business ensures tailored solutions that deliver measurable results. With a track record of transforming brands across various industries, we are uniquely positioned to:</a:t>
            </a:r>
            <a:endParaRPr/>
          </a:p>
          <a:p>
            <a:pPr algn="just">
              <a:defRPr/>
            </a:pPr>
            <a:endParaRPr lang="en-US" sz="1400"/>
          </a:p>
          <a:p>
            <a:pPr marL="285750" lvl="0" indent="-285750" algn="just">
              <a:buFont typeface="Arial"/>
              <a:buChar char="•"/>
              <a:defRPr/>
            </a:pPr>
            <a:r>
              <a:rPr lang="en-US" sz="1400"/>
              <a:t>Build a cohesive and compelling visual identity that resonates with your target audience.</a:t>
            </a:r>
            <a:endParaRPr/>
          </a:p>
          <a:p>
            <a:pPr marL="285750" lvl="0" indent="-285750" algn="just">
              <a:buFont typeface="Arial"/>
              <a:buChar char="•"/>
              <a:defRPr/>
            </a:pPr>
            <a:r>
              <a:rPr lang="en-US" sz="1400"/>
              <a:t>Enhance your online presence with websites designed for both function and aesthetics.</a:t>
            </a:r>
            <a:endParaRPr/>
          </a:p>
          <a:p>
            <a:pPr marL="285750" lvl="0" indent="-285750" algn="just">
              <a:buFont typeface="Arial"/>
              <a:buChar char="•"/>
              <a:defRPr/>
            </a:pPr>
            <a:r>
              <a:rPr lang="en-US" sz="1400"/>
              <a:t>Equip your team with the tools and knowledge to sustain success.</a:t>
            </a:r>
            <a:endParaRPr/>
          </a:p>
          <a:p>
            <a:pPr marL="285750" lvl="0" indent="-285750" algn="just">
              <a:buFont typeface="Arial"/>
              <a:buChar char="•"/>
              <a:defRPr/>
            </a:pPr>
            <a:endParaRPr lang="en-US" sz="1400"/>
          </a:p>
          <a:p>
            <a:pPr algn="just">
              <a:defRPr/>
            </a:pPr>
            <a:r>
              <a:rPr lang="en-US" sz="1400"/>
              <a:t>When you choose BrandYou Creative, you’re not just hiring a marketing agency; you’re gaining a partner dedicated to helping you achieve your goals and becoming the hero of your own success story.</a:t>
            </a:r>
            <a:endParaRPr/>
          </a:p>
        </p:txBody>
      </p:sp>
      <p:sp>
        <p:nvSpPr>
          <p:cNvPr id="1048652" name="TextBox 15"/>
          <p:cNvSpPr txBox="1"/>
          <p:nvPr/>
        </p:nvSpPr>
        <p:spPr bwMode="auto">
          <a:xfrm>
            <a:off x="7981939" y="4887090"/>
            <a:ext cx="3654204" cy="1518364"/>
          </a:xfrm>
          <a:prstGeom prst="rect">
            <a:avLst/>
          </a:prstGeom>
          <a:noFill/>
        </p:spPr>
        <p:txBody>
          <a:bodyPr wrap="square">
            <a:spAutoFit/>
          </a:bodyPr>
          <a:lstStyle/>
          <a:p>
            <a:pPr algn="r">
              <a:spcAft>
                <a:spcPts val="800"/>
              </a:spcAft>
              <a:defRPr/>
            </a:pPr>
            <a:r>
              <a:rPr lang="en-IN" sz="1400">
                <a:solidFill>
                  <a:schemeClr val="bg1"/>
                </a:solidFill>
                <a:latin typeface="Aptos"/>
              </a:rPr>
              <a:t>This remarkable transformation is a testament to our dedication and expertise. Partnering with us opens doors to similar transformative journeys for brands seeking to thrive in today’s dynamic market landscape.</a:t>
            </a:r>
            <a:endParaRPr/>
          </a:p>
          <a:p>
            <a:pPr marL="0" marR="0" lvl="0" indent="0" algn="r"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pic>
        <p:nvPicPr>
          <p:cNvPr id="2097163"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9" name="Picture 8"/>
          <p:cNvPicPr>
            <a:picLocks noChangeAspect="1"/>
          </p:cNvPicPr>
          <p:nvPr/>
        </p:nvPicPr>
        <p:blipFill>
          <a:blip r:embed="rId4"/>
          <a:stretch/>
        </p:blipFill>
        <p:spPr bwMode="auto">
          <a:xfrm>
            <a:off x="16247" y="-459432"/>
            <a:ext cx="4867209" cy="5709783"/>
          </a:xfrm>
          <a:prstGeom prst="rect">
            <a:avLst/>
          </a:prstGeom>
        </p:spPr>
      </p:pic>
      <p:pic>
        <p:nvPicPr>
          <p:cNvPr id="2" name="Picture 1"/>
          <p:cNvPicPr>
            <a:picLocks noChangeAspect="1"/>
          </p:cNvPicPr>
          <p:nvPr/>
        </p:nvPicPr>
        <p:blipFill>
          <a:blip r:embed="rId5"/>
          <a:srcRect l="21450" t="13366" r="21994" b="17650"/>
          <a:stretch/>
        </p:blipFill>
        <p:spPr bwMode="auto">
          <a:xfrm>
            <a:off x="11247052" y="27345"/>
            <a:ext cx="936105" cy="8324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3"/>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 name="Picture 1"/>
          <p:cNvPicPr>
            <a:picLocks noChangeAspect="1"/>
          </p:cNvPicPr>
          <p:nvPr/>
        </p:nvPicPr>
        <p:blipFill>
          <a:blip r:embed="rId3"/>
          <a:stretch/>
        </p:blipFill>
        <p:spPr bwMode="auto">
          <a:xfrm>
            <a:off x="0" y="0"/>
            <a:ext cx="12192000" cy="6858000"/>
          </a:xfrm>
          <a:prstGeom prst="rect">
            <a:avLst/>
          </a:prstGeom>
        </p:spPr>
      </p:pic>
      <p:pic>
        <p:nvPicPr>
          <p:cNvPr id="2097165" name="Picture 1" descr="C:\Users\kim.tsok-nwok\Downloads\brand you creative group logos\BY Group logo\Brand You Creative Group Logo.pngBrand You Creative Group Logo"/>
          <p:cNvPicPr>
            <a:picLocks noChangeAspect="1"/>
          </p:cNvPicPr>
          <p:nvPr/>
        </p:nvPicPr>
        <p:blipFill>
          <a:blip r:embed="rId4"/>
          <a:srcRect l="90992" r="-1798" b="29930"/>
          <a:stretch/>
        </p:blipFill>
        <p:spPr bwMode="auto">
          <a:xfrm>
            <a:off x="177558" y="281790"/>
            <a:ext cx="932180" cy="878840"/>
          </a:xfrm>
          <a:prstGeom prst="rect">
            <a:avLst/>
          </a:prstGeom>
        </p:spPr>
      </p:pic>
      <p:grpSp>
        <p:nvGrpSpPr>
          <p:cNvPr id="60" name="Group 3"/>
          <p:cNvGrpSpPr/>
          <p:nvPr/>
        </p:nvGrpSpPr>
        <p:grpSpPr bwMode="auto">
          <a:xfrm>
            <a:off x="9719310" y="4313555"/>
            <a:ext cx="2185670" cy="2185670"/>
            <a:chOff x="15758" y="7358"/>
            <a:chExt cx="3442" cy="3442"/>
          </a:xfrm>
        </p:grpSpPr>
        <p:sp>
          <p:nvSpPr>
            <p:cNvPr id="1048653"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54"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5"/>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Rectangle 2"/>
          <p:cNvSpPr/>
          <p:nvPr/>
        </p:nvSpPr>
        <p:spPr bwMode="auto">
          <a:xfrm>
            <a:off x="8616280" y="0"/>
            <a:ext cx="357572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47"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16" name="Rectangle: Rounded Corners 11"/>
          <p:cNvSpPr/>
          <p:nvPr/>
        </p:nvSpPr>
        <p:spPr bwMode="auto">
          <a:xfrm>
            <a:off x="-2999874" y="2180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7" name="Rectangle: Rounded Corners 1"/>
          <p:cNvSpPr/>
          <p:nvPr/>
        </p:nvSpPr>
        <p:spPr bwMode="auto">
          <a:xfrm>
            <a:off x="-2872874" y="2307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8" name="Rectangle: Rounded Corners 14"/>
          <p:cNvSpPr/>
          <p:nvPr/>
        </p:nvSpPr>
        <p:spPr bwMode="auto">
          <a:xfrm>
            <a:off x="13064476" y="1310172"/>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9" name="Rectangle: Rounded Corners 2"/>
          <p:cNvSpPr/>
          <p:nvPr/>
        </p:nvSpPr>
        <p:spPr bwMode="auto">
          <a:xfrm>
            <a:off x="12736095" y="1160630"/>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2" name="Rectangle 19"/>
          <p:cNvSpPr>
            <a:spLocks noChangeArrowheads="1"/>
          </p:cNvSpPr>
          <p:nvPr/>
        </p:nvSpPr>
        <p:spPr bwMode="auto">
          <a:xfrm>
            <a:off x="2177462" y="2749590"/>
            <a:ext cx="7837075" cy="1107996"/>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lvl="0" algn="ctr">
              <a:defRPr/>
            </a:pPr>
            <a:r>
              <a:rPr lang="en-US" sz="6600" b="1">
                <a:solidFill>
                  <a:srgbClr val="F4313F"/>
                </a:solidFill>
              </a:rPr>
              <a:t>Ireland</a:t>
            </a:r>
            <a:r>
              <a:rPr lang="en-US" sz="6600" b="1">
                <a:solidFill>
                  <a:schemeClr val="bg1"/>
                </a:solidFill>
              </a:rPr>
              <a:t>KIND</a:t>
            </a:r>
            <a:endParaRPr sz="66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48617"/>
                                        </p:tgtEl>
                                        <p:attrNameLst>
                                          <p:attrName>style.visibility</p:attrName>
                                        </p:attrNameLst>
                                      </p:cBhvr>
                                      <p:to>
                                        <p:strVal val="visible"/>
                                      </p:to>
                                    </p:set>
                                    <p:anim calcmode="lin" valueType="num">
                                      <p:cBhvr additive="base">
                                        <p:cTn id="7" dur="2000" fill="hold"/>
                                        <p:tgtEl>
                                          <p:spTgt spid="1048617"/>
                                        </p:tgtEl>
                                        <p:attrNameLst>
                                          <p:attrName>ppt_x</p:attrName>
                                        </p:attrNameLst>
                                      </p:cBhvr>
                                      <p:tavLst>
                                        <p:tav tm="0">
                                          <p:val>
                                            <p:strVal val="1+#ppt_w/2"/>
                                          </p:val>
                                        </p:tav>
                                        <p:tav tm="100000">
                                          <p:val>
                                            <p:strVal val="#ppt_x"/>
                                          </p:val>
                                        </p:tav>
                                      </p:tavLst>
                                    </p:anim>
                                    <p:anim calcmode="lin" valueType="num">
                                      <p:cBhvr additive="base">
                                        <p:cTn id="8" dur="2000" fill="hold"/>
                                        <p:tgtEl>
                                          <p:spTgt spid="10486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48616"/>
                                        </p:tgtEl>
                                        <p:attrNameLst>
                                          <p:attrName>style.visibility</p:attrName>
                                        </p:attrNameLst>
                                      </p:cBhvr>
                                      <p:to>
                                        <p:strVal val="visible"/>
                                      </p:to>
                                    </p:set>
                                    <p:anim calcmode="lin" valueType="num">
                                      <p:cBhvr additive="base">
                                        <p:cTn id="11" dur="2000" fill="hold"/>
                                        <p:tgtEl>
                                          <p:spTgt spid="1048616"/>
                                        </p:tgtEl>
                                        <p:attrNameLst>
                                          <p:attrName>ppt_x</p:attrName>
                                        </p:attrNameLst>
                                      </p:cBhvr>
                                      <p:tavLst>
                                        <p:tav tm="0">
                                          <p:val>
                                            <p:strVal val="1+#ppt_w/2"/>
                                          </p:val>
                                        </p:tav>
                                        <p:tav tm="100000">
                                          <p:val>
                                            <p:strVal val="#ppt_x"/>
                                          </p:val>
                                        </p:tav>
                                      </p:tavLst>
                                    </p:anim>
                                    <p:anim calcmode="lin" valueType="num">
                                      <p:cBhvr additive="base">
                                        <p:cTn id="12" dur="2000" fill="hold"/>
                                        <p:tgtEl>
                                          <p:spTgt spid="104861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48619"/>
                                        </p:tgtEl>
                                        <p:attrNameLst>
                                          <p:attrName>style.visibility</p:attrName>
                                        </p:attrNameLst>
                                      </p:cBhvr>
                                      <p:to>
                                        <p:strVal val="visible"/>
                                      </p:to>
                                    </p:set>
                                    <p:anim calcmode="lin" valueType="num">
                                      <p:cBhvr additive="base">
                                        <p:cTn id="15" dur="2000" fill="hold"/>
                                        <p:tgtEl>
                                          <p:spTgt spid="1048619"/>
                                        </p:tgtEl>
                                        <p:attrNameLst>
                                          <p:attrName>ppt_x</p:attrName>
                                        </p:attrNameLst>
                                      </p:cBhvr>
                                      <p:tavLst>
                                        <p:tav tm="0">
                                          <p:val>
                                            <p:strVal val="0-#ppt_w/2"/>
                                          </p:val>
                                        </p:tav>
                                        <p:tav tm="100000">
                                          <p:val>
                                            <p:strVal val="#ppt_x"/>
                                          </p:val>
                                        </p:tav>
                                      </p:tavLst>
                                    </p:anim>
                                    <p:anim calcmode="lin" valueType="num">
                                      <p:cBhvr additive="base">
                                        <p:cTn id="16" dur="2000" fill="hold"/>
                                        <p:tgtEl>
                                          <p:spTgt spid="104861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48618"/>
                                        </p:tgtEl>
                                        <p:attrNameLst>
                                          <p:attrName>style.visibility</p:attrName>
                                        </p:attrNameLst>
                                      </p:cBhvr>
                                      <p:to>
                                        <p:strVal val="visible"/>
                                      </p:to>
                                    </p:set>
                                    <p:anim calcmode="lin" valueType="num">
                                      <p:cBhvr additive="base">
                                        <p:cTn id="19" dur="2000" fill="hold"/>
                                        <p:tgtEl>
                                          <p:spTgt spid="1048618"/>
                                        </p:tgtEl>
                                        <p:attrNameLst>
                                          <p:attrName>ppt_x</p:attrName>
                                        </p:attrNameLst>
                                      </p:cBhvr>
                                      <p:tavLst>
                                        <p:tav tm="0">
                                          <p:val>
                                            <p:strVal val="0-#ppt_w/2"/>
                                          </p:val>
                                        </p:tav>
                                        <p:tav tm="100000">
                                          <p:val>
                                            <p:strVal val="#ppt_x"/>
                                          </p:val>
                                        </p:tav>
                                      </p:tavLst>
                                    </p:anim>
                                    <p:anim calcmode="lin" valueType="num">
                                      <p:cBhvr additive="base">
                                        <p:cTn id="20" dur="2000" fill="hold"/>
                                        <p:tgtEl>
                                          <p:spTgt spid="1048618"/>
                                        </p:tgtEl>
                                        <p:attrNameLst>
                                          <p:attrName>ppt_y</p:attrName>
                                        </p:attrNameLst>
                                      </p:cBhvr>
                                      <p:tavLst>
                                        <p:tav tm="0">
                                          <p:val>
                                            <p:strVal val="#ppt_y"/>
                                          </p:val>
                                        </p:tav>
                                        <p:tav tm="100000">
                                          <p:val>
                                            <p:strVal val="#ppt_y"/>
                                          </p:val>
                                        </p:tav>
                                      </p:tavLst>
                                    </p:anim>
                                  </p:childTnLst>
                                </p:cTn>
                              </p:par>
                              <p:par>
                                <p:cTn id="21" presetID="0" presetClass="path" presetSubtype="0" accel="50000" decel="50000" fill="hold" nodeType="withEffect">
                                  <p:stCondLst>
                                    <p:cond delay="0"/>
                                  </p:stCondLst>
                                  <p:childTnLst>
                                    <p:animMotion origin="layout" path="M 0.01055 -0.0206 L -0.1737 -0.025 " pathEditMode="relative" rAng="0" ptsTypes="AA">
                                      <p:cBhvr>
                                        <p:cTn id="22" dur="2000" spd="-100000" fill="hold"/>
                                        <p:tgtEl>
                                          <p:spTgt spid="2097158"/>
                                        </p:tgtEl>
                                        <p:attrNameLst>
                                          <p:attrName>ppt_x</p:attrName>
                                          <p:attrName>ppt_y</p:attrName>
                                        </p:attrNameLst>
                                      </p:cBhvr>
                                      <p:rCtr x="-9206" y="-231"/>
                                    </p:animMotion>
                                  </p:childTnLst>
                                </p:cTn>
                              </p:par>
                              <p:par>
                                <p:cTn id="23" presetID="47"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8633" name="TextBox 4"/>
          <p:cNvSpPr txBox="1"/>
          <p:nvPr/>
        </p:nvSpPr>
        <p:spPr bwMode="auto">
          <a:xfrm>
            <a:off x="911424" y="408933"/>
            <a:ext cx="6048672" cy="1384995"/>
          </a:xfrm>
          <a:prstGeom prst="rect">
            <a:avLst/>
          </a:prstGeom>
          <a:noFill/>
        </p:spPr>
        <p:txBody>
          <a:bodyPr wrap="square">
            <a:spAutoFit/>
          </a:bodyPr>
          <a:lstStyle/>
          <a:p>
            <a:pPr>
              <a:defRPr/>
            </a:pPr>
            <a:r>
              <a:rPr lang="en-US" sz="2800" b="1">
                <a:solidFill>
                  <a:srgbClr val="F4313F"/>
                </a:solidFill>
              </a:rPr>
              <a:t>IrelandKIND</a:t>
            </a:r>
            <a:r>
              <a:rPr lang="en-US" sz="2800" b="1"/>
              <a:t>: A Story of</a:t>
            </a:r>
            <a:endParaRPr/>
          </a:p>
          <a:p>
            <a:pPr>
              <a:defRPr/>
            </a:pPr>
            <a:r>
              <a:rPr lang="en-US" sz="2800" b="1"/>
              <a:t>Transformation Through </a:t>
            </a:r>
            <a:endParaRPr/>
          </a:p>
          <a:p>
            <a:pPr>
              <a:defRPr/>
            </a:pPr>
            <a:r>
              <a:rPr lang="en-US" sz="2800" b="1"/>
              <a:t>Thoughtful Branding</a:t>
            </a:r>
            <a:endParaRPr lang="en-US" sz="2800"/>
          </a:p>
        </p:txBody>
      </p:sp>
      <p:grpSp>
        <p:nvGrpSpPr>
          <p:cNvPr id="52" name="Group 8"/>
          <p:cNvGrpSpPr/>
          <p:nvPr/>
        </p:nvGrpSpPr>
        <p:grpSpPr bwMode="auto">
          <a:xfrm>
            <a:off x="9740632" y="4468538"/>
            <a:ext cx="2185670" cy="2185670"/>
            <a:chOff x="15758" y="7358"/>
            <a:chExt cx="3442" cy="3442"/>
          </a:xfrm>
        </p:grpSpPr>
        <p:sp>
          <p:nvSpPr>
            <p:cNvPr id="1048635"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36"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37" name="TextBox 37"/>
          <p:cNvSpPr txBox="1"/>
          <p:nvPr/>
        </p:nvSpPr>
        <p:spPr bwMode="auto">
          <a:xfrm>
            <a:off x="6449809" y="916764"/>
            <a:ext cx="5432864" cy="369332"/>
          </a:xfrm>
          <a:prstGeom prst="rect">
            <a:avLst/>
          </a:prstGeom>
          <a:noFill/>
        </p:spPr>
        <p:txBody>
          <a:bodyPr wrap="square" rtlCol="0" anchor="ctr">
            <a:spAutoFit/>
          </a:bodyPr>
          <a:lstStyle/>
          <a:p>
            <a:pPr>
              <a:defRPr/>
            </a:pPr>
            <a:r>
              <a:rPr lang="en-IN" sz="1800" b="1">
                <a:solidFill>
                  <a:srgbClr val="E62E40"/>
                </a:solidFill>
                <a:latin typeface="Calibri"/>
              </a:rPr>
              <a:t>Statement of the problem</a:t>
            </a:r>
            <a:r>
              <a:rPr lang="en-IN">
                <a:solidFill>
                  <a:srgbClr val="E62E40"/>
                </a:solidFill>
                <a:latin typeface="Aptos Display"/>
              </a:rPr>
              <a:t>………………………</a:t>
            </a:r>
            <a:endParaRPr/>
          </a:p>
        </p:txBody>
      </p:sp>
      <p:sp>
        <p:nvSpPr>
          <p:cNvPr id="1048638" name="TextBox 39"/>
          <p:cNvSpPr txBox="1"/>
          <p:nvPr/>
        </p:nvSpPr>
        <p:spPr bwMode="auto">
          <a:xfrm>
            <a:off x="6470618" y="1328640"/>
            <a:ext cx="5260443" cy="4572359"/>
          </a:xfrm>
          <a:prstGeom prst="rect">
            <a:avLst/>
          </a:prstGeom>
          <a:noFill/>
        </p:spPr>
        <p:txBody>
          <a:bodyPr wrap="square">
            <a:spAutoFit/>
          </a:bodyPr>
          <a:lstStyle/>
          <a:p>
            <a:pPr algn="just">
              <a:defRPr/>
            </a:pPr>
            <a:r>
              <a:rPr lang="en-US" sz="1400"/>
              <a:t>When IrelandKIND approached </a:t>
            </a:r>
            <a:r>
              <a:rPr lang="en-US" sz="1400" b="1"/>
              <a:t>BrandYou Creative</a:t>
            </a:r>
            <a:r>
              <a:rPr lang="en-US" sz="1400"/>
              <a:t>, they faced several challenges:</a:t>
            </a:r>
            <a:endParaRPr/>
          </a:p>
          <a:p>
            <a:pPr algn="just">
              <a:defRPr/>
            </a:pPr>
            <a:endParaRPr lang="en-US" sz="1400"/>
          </a:p>
          <a:p>
            <a:pPr lvl="0" algn="just">
              <a:defRPr/>
            </a:pPr>
            <a:r>
              <a:rPr lang="en-US" sz="1400" b="1">
                <a:solidFill>
                  <a:schemeClr val="tx1"/>
                </a:solidFill>
              </a:rPr>
              <a:t>Outdated Visual Identity</a:t>
            </a:r>
            <a:r>
              <a:rPr lang="en-US" sz="1400">
                <a:solidFill>
                  <a:schemeClr val="tx1"/>
                </a:solidFill>
              </a:rPr>
              <a:t>:</a:t>
            </a:r>
            <a:endParaRPr>
              <a:solidFill>
                <a:schemeClr val="tx1"/>
              </a:solidFill>
            </a:endParaRPr>
          </a:p>
          <a:p>
            <a:pPr lvl="0" algn="just">
              <a:defRPr/>
            </a:pPr>
            <a:r>
              <a:rPr lang="en-US" sz="1400">
                <a:solidFill>
                  <a:schemeClr val="tx1"/>
                </a:solidFill>
              </a:rPr>
              <a:t>Their branding failed to reflect the warmth, professionalism, and inspiration at the heart of their mission.</a:t>
            </a:r>
            <a:endParaRPr>
              <a:solidFill>
                <a:schemeClr val="tx1"/>
              </a:solidFill>
            </a:endParaRPr>
          </a:p>
          <a:p>
            <a:pPr lvl="0" algn="just">
              <a:defRPr/>
            </a:pPr>
            <a:endParaRPr sz="1400">
              <a:solidFill>
                <a:schemeClr val="tx1"/>
              </a:solidFill>
            </a:endParaRPr>
          </a:p>
          <a:p>
            <a:pPr lvl="0" algn="just">
              <a:defRPr/>
            </a:pPr>
            <a:r>
              <a:rPr lang="en-US" sz="1400" b="1">
                <a:solidFill>
                  <a:schemeClr val="tx1"/>
                </a:solidFill>
              </a:rPr>
              <a:t>Disconnected Messaging</a:t>
            </a:r>
            <a:r>
              <a:rPr lang="en-US" sz="1400">
                <a:solidFill>
                  <a:schemeClr val="tx1"/>
                </a:solidFill>
              </a:rPr>
              <a:t>:</a:t>
            </a:r>
            <a:endParaRPr>
              <a:solidFill>
                <a:schemeClr val="tx1"/>
              </a:solidFill>
            </a:endParaRPr>
          </a:p>
          <a:p>
            <a:pPr lvl="0" algn="just">
              <a:defRPr/>
            </a:pPr>
            <a:r>
              <a:rPr lang="en-US" sz="1400">
                <a:solidFill>
                  <a:schemeClr val="tx1"/>
                </a:solidFill>
              </a:rPr>
              <a:t> Inconsistent and unclear messaging made it difficult for them to resonate with their audience.</a:t>
            </a:r>
            <a:endParaRPr>
              <a:solidFill>
                <a:schemeClr val="tx1"/>
              </a:solidFill>
            </a:endParaRPr>
          </a:p>
          <a:p>
            <a:pPr lvl="0" algn="just">
              <a:defRPr/>
            </a:pPr>
            <a:endParaRPr sz="1400">
              <a:solidFill>
                <a:schemeClr val="tx1"/>
              </a:solidFill>
            </a:endParaRPr>
          </a:p>
          <a:p>
            <a:pPr lvl="0" algn="just">
              <a:defRPr/>
            </a:pPr>
            <a:r>
              <a:rPr lang="en-US" sz="1400" b="1">
                <a:solidFill>
                  <a:schemeClr val="tx1"/>
                </a:solidFill>
              </a:rPr>
              <a:t>Minimal Digital Presence</a:t>
            </a:r>
            <a:r>
              <a:rPr lang="en-US" sz="1400">
                <a:solidFill>
                  <a:schemeClr val="tx1"/>
                </a:solidFill>
              </a:rPr>
              <a:t>:</a:t>
            </a:r>
            <a:endParaRPr>
              <a:solidFill>
                <a:schemeClr val="tx1"/>
              </a:solidFill>
            </a:endParaRPr>
          </a:p>
          <a:p>
            <a:pPr lvl="0" algn="just">
              <a:defRPr/>
            </a:pPr>
            <a:r>
              <a:rPr lang="en-US" sz="1400">
                <a:solidFill>
                  <a:schemeClr val="tx1"/>
                </a:solidFill>
              </a:rPr>
              <a:t> With limited online visibility, IrelandKIND was struggling to reach and engage their target audience.</a:t>
            </a:r>
            <a:endParaRPr>
              <a:solidFill>
                <a:schemeClr val="tx1"/>
              </a:solidFill>
            </a:endParaRPr>
          </a:p>
          <a:p>
            <a:pPr lvl="0" algn="just">
              <a:defRPr/>
            </a:pPr>
            <a:endParaRPr sz="1400">
              <a:solidFill>
                <a:schemeClr val="tx1"/>
              </a:solidFill>
            </a:endParaRPr>
          </a:p>
          <a:p>
            <a:pPr lvl="0" algn="just">
              <a:defRPr/>
            </a:pPr>
            <a:r>
              <a:rPr lang="en-US" sz="1400" b="1">
                <a:solidFill>
                  <a:schemeClr val="tx1"/>
                </a:solidFill>
              </a:rPr>
              <a:t>Lack of SEO and Social Media Strategy</a:t>
            </a:r>
            <a:r>
              <a:rPr lang="en-US" sz="1400">
                <a:solidFill>
                  <a:schemeClr val="tx1"/>
                </a:solidFill>
              </a:rPr>
              <a:t>: </a:t>
            </a:r>
            <a:endParaRPr sz="1400">
              <a:solidFill>
                <a:schemeClr val="tx1"/>
              </a:solidFill>
            </a:endParaRPr>
          </a:p>
          <a:p>
            <a:pPr lvl="0" algn="just">
              <a:defRPr/>
            </a:pPr>
            <a:r>
              <a:rPr lang="en-US" sz="1400">
                <a:solidFill>
                  <a:schemeClr val="tx1"/>
                </a:solidFill>
              </a:rPr>
              <a:t>Their digital content was not optimized to attract the attention it deserved, and social media efforts lacked clear direction.</a:t>
            </a:r>
            <a:endParaRPr>
              <a:solidFill>
                <a:schemeClr val="tx1"/>
              </a:solidFill>
            </a:endParaRPr>
          </a:p>
          <a:p>
            <a:pPr algn="just">
              <a:defRPr/>
            </a:pPr>
            <a:r>
              <a:rPr lang="en-US" sz="1400">
                <a:solidFill>
                  <a:schemeClr val="tx1"/>
                </a:solidFill>
              </a:rPr>
              <a:t>IrelandKIND needed a transformation—a cohesive branding and digital strategy to position them as a leading advocate for kindness and compassion.</a:t>
            </a:r>
            <a:endParaRPr/>
          </a:p>
        </p:txBody>
      </p:sp>
      <p:pic>
        <p:nvPicPr>
          <p:cNvPr id="2097160" name="Picture 17"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 name="TextBox 5"/>
          <p:cNvSpPr txBox="1"/>
          <p:nvPr/>
        </p:nvSpPr>
        <p:spPr bwMode="auto">
          <a:xfrm>
            <a:off x="911423" y="2324887"/>
            <a:ext cx="4975979" cy="2652119"/>
          </a:xfrm>
          <a:prstGeom prst="rect">
            <a:avLst/>
          </a:prstGeom>
          <a:noFill/>
        </p:spPr>
        <p:txBody>
          <a:bodyPr wrap="square">
            <a:spAutoFit/>
          </a:bodyPr>
          <a:lstStyle/>
          <a:p>
            <a:pPr algn="just">
              <a:defRPr/>
            </a:pPr>
            <a:r>
              <a:rPr lang="en-US" sz="1400"/>
              <a:t>IrelandKIND is a purpose-driven social enterprise committed to spreading compassion and empathy. Through their Kindness Academy, they deliver innovative training programs, workshops, and coaching to empower individuals, organizations, and communities to adopt kindness as a cornerstone of their values.</a:t>
            </a:r>
            <a:endParaRPr/>
          </a:p>
          <a:p>
            <a:pPr algn="just">
              <a:defRPr/>
            </a:pPr>
            <a:endParaRPr lang="en-US" sz="1400"/>
          </a:p>
          <a:p>
            <a:pPr algn="just">
              <a:defRPr/>
            </a:pPr>
            <a:r>
              <a:rPr lang="en-US" sz="1400"/>
              <a:t>Their mission is ambitious: to inspire positive change and foster a more compassionate society. However, despite the powerful impact of their programs, IrelandKIND struggled to effectively communicate their message and connect with their audience in a meaningful way.</a:t>
            </a:r>
            <a:endParaRPr/>
          </a:p>
          <a:p>
            <a:pPr>
              <a:defRPr/>
            </a:pPr>
            <a:endParaRPr lang="en-US" sz="1400"/>
          </a:p>
        </p:txBody>
      </p:sp>
      <p:sp>
        <p:nvSpPr>
          <p:cNvPr id="11" name="TextBox 37"/>
          <p:cNvSpPr txBox="1"/>
          <p:nvPr/>
        </p:nvSpPr>
        <p:spPr bwMode="auto">
          <a:xfrm>
            <a:off x="911424" y="1921073"/>
            <a:ext cx="5432864" cy="369332"/>
          </a:xfrm>
          <a:prstGeom prst="rect">
            <a:avLst/>
          </a:prstGeom>
          <a:noFill/>
        </p:spPr>
        <p:txBody>
          <a:bodyPr wrap="square" rtlCol="0" anchor="ctr">
            <a:spAutoFit/>
          </a:bodyPr>
          <a:lstStyle/>
          <a:p>
            <a:pPr>
              <a:defRPr/>
            </a:pPr>
            <a:r>
              <a:rPr lang="en-IN" b="1">
                <a:solidFill>
                  <a:srgbClr val="E62E40"/>
                </a:solidFill>
                <a:latin typeface="Calibri"/>
              </a:rPr>
              <a:t>About the Client</a:t>
            </a:r>
            <a:endParaRPr lang="en-IN">
              <a:solidFill>
                <a:srgbClr val="E62E40"/>
              </a:solidFill>
              <a:latin typeface="Aptos Display"/>
            </a:endParaRPr>
          </a:p>
        </p:txBody>
      </p:sp>
      <p:pic>
        <p:nvPicPr>
          <p:cNvPr id="12" name="Picture 11"/>
          <p:cNvPicPr>
            <a:picLocks noChangeAspect="1"/>
          </p:cNvPicPr>
          <p:nvPr/>
        </p:nvPicPr>
        <p:blipFill>
          <a:blip r:embed="rId4"/>
          <a:srcRect l="17695" t="9297" r="9114" b="53527"/>
          <a:stretch/>
        </p:blipFill>
        <p:spPr bwMode="auto">
          <a:xfrm>
            <a:off x="1008437" y="5101627"/>
            <a:ext cx="4663688" cy="133248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0"/>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4" name="Group 8"/>
          <p:cNvGrpSpPr/>
          <p:nvPr/>
        </p:nvGrpSpPr>
        <p:grpSpPr bwMode="auto">
          <a:xfrm>
            <a:off x="9719310" y="4313555"/>
            <a:ext cx="2185670" cy="2185670"/>
            <a:chOff x="15758" y="7358"/>
            <a:chExt cx="3442" cy="3442"/>
          </a:xfrm>
        </p:grpSpPr>
        <p:sp>
          <p:nvSpPr>
            <p:cNvPr id="1048639"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0"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41" name="TextBox 3"/>
          <p:cNvSpPr txBox="1"/>
          <p:nvPr/>
        </p:nvSpPr>
        <p:spPr bwMode="auto">
          <a:xfrm>
            <a:off x="931689" y="626634"/>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Approach &amp; Solution</a:t>
            </a:r>
            <a:endParaRPr/>
          </a:p>
        </p:txBody>
      </p:sp>
      <p:sp>
        <p:nvSpPr>
          <p:cNvPr id="1048642" name="TextBox 14"/>
          <p:cNvSpPr txBox="1"/>
          <p:nvPr/>
        </p:nvSpPr>
        <p:spPr bwMode="auto">
          <a:xfrm>
            <a:off x="931689" y="1160629"/>
            <a:ext cx="5164669" cy="4999078"/>
          </a:xfrm>
          <a:prstGeom prst="rect">
            <a:avLst/>
          </a:prstGeom>
          <a:noFill/>
        </p:spPr>
        <p:txBody>
          <a:bodyPr wrap="square">
            <a:spAutoFit/>
          </a:bodyPr>
          <a:lstStyle/>
          <a:p>
            <a:pPr algn="just">
              <a:defRPr/>
            </a:pPr>
            <a:r>
              <a:rPr lang="en-US" sz="1400"/>
              <a:t>We collaborated closely with the client to gain a deep understanding of their business operations, strategic goals, target market, and unique value proposition. Armed with this knowledge, we developed a comprehensive plan that included website design and development, marketing strategy, rebranding, and brand guideline development. We then finalized the design, marketing plan, strategy, and execution.</a:t>
            </a:r>
            <a:endParaRPr/>
          </a:p>
          <a:p>
            <a:pPr algn="just">
              <a:defRPr/>
            </a:pPr>
            <a:endParaRPr lang="en-US" sz="1400"/>
          </a:p>
          <a:p>
            <a:pPr algn="just">
              <a:defRPr/>
            </a:pPr>
            <a:r>
              <a:rPr lang="en-US" sz="1400" b="1">
                <a:solidFill>
                  <a:srgbClr val="C00000"/>
                </a:solidFill>
              </a:rPr>
              <a:t>Rebranding Visual Identity</a:t>
            </a:r>
            <a:endParaRPr lang="en-US" sz="1400">
              <a:solidFill>
                <a:srgbClr val="C00000"/>
              </a:solidFill>
            </a:endParaRPr>
          </a:p>
          <a:p>
            <a:pPr marL="285750" lvl="0" indent="-285750" algn="just">
              <a:buFont typeface="Arial"/>
              <a:buChar char="•"/>
              <a:defRPr/>
            </a:pPr>
            <a:r>
              <a:rPr lang="en-US" sz="1400"/>
              <a:t>We developed a modern, cohesive logo and brand identity system that embodied IrelandKIND’s core values of warmth, empathy, and inspiration.</a:t>
            </a:r>
            <a:endParaRPr/>
          </a:p>
          <a:p>
            <a:pPr marL="285750" lvl="0" indent="-285750" algn="just">
              <a:buFont typeface="Arial"/>
              <a:buChar char="•"/>
              <a:defRPr/>
            </a:pPr>
            <a:endParaRPr lang="en-US" sz="1400"/>
          </a:p>
          <a:p>
            <a:pPr marL="285750" lvl="0" indent="-285750" algn="just">
              <a:buFont typeface="Arial"/>
              <a:buChar char="•"/>
              <a:defRPr/>
            </a:pPr>
            <a:r>
              <a:rPr lang="en-US" sz="1400"/>
              <a:t>A detailed brand guideline was created to ensure consistency across all platforms, including colors, typography, and tone of voice.</a:t>
            </a:r>
            <a:endParaRPr/>
          </a:p>
          <a:p>
            <a:pPr lvl="0" algn="just">
              <a:defRPr/>
            </a:pPr>
            <a:endParaRPr lang="en-US" sz="1400"/>
          </a:p>
          <a:p>
            <a:pPr algn="just">
              <a:defRPr/>
            </a:pPr>
            <a:r>
              <a:rPr lang="en-US" sz="1400" b="1">
                <a:solidFill>
                  <a:srgbClr val="C00000"/>
                </a:solidFill>
              </a:rPr>
              <a:t>Website Development</a:t>
            </a:r>
            <a:endParaRPr lang="en-US" sz="1400">
              <a:solidFill>
                <a:srgbClr val="C00000"/>
              </a:solidFill>
            </a:endParaRPr>
          </a:p>
          <a:p>
            <a:pPr marL="285750" lvl="0" indent="-285750" algn="just">
              <a:buFont typeface="Arial"/>
              <a:buChar char="•"/>
              <a:defRPr/>
            </a:pPr>
            <a:r>
              <a:rPr lang="en-US" sz="1400"/>
              <a:t>We designed and built a user-friendly, visually appealing website to showcase their programs and mission effectively.</a:t>
            </a:r>
            <a:endParaRPr/>
          </a:p>
          <a:p>
            <a:pPr lvl="0" algn="just">
              <a:defRPr/>
            </a:pPr>
            <a:endParaRPr lang="en-US" sz="1400"/>
          </a:p>
          <a:p>
            <a:pPr marL="285750" lvl="0" indent="-285750" algn="just">
              <a:buFont typeface="Arial"/>
              <a:buChar char="•"/>
              <a:defRPr/>
            </a:pPr>
            <a:r>
              <a:rPr lang="en-US" sz="1400"/>
              <a:t>Basic SEO practices were implemented to optimize the site for search engines, improving discoverability.</a:t>
            </a:r>
            <a:endParaRPr/>
          </a:p>
        </p:txBody>
      </p:sp>
      <p:pic>
        <p:nvPicPr>
          <p:cNvPr id="2097161"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43" name="TextBox 1"/>
          <p:cNvSpPr txBox="1"/>
          <p:nvPr/>
        </p:nvSpPr>
        <p:spPr bwMode="auto">
          <a:xfrm>
            <a:off x="6430197" y="961498"/>
            <a:ext cx="5164669" cy="5425799"/>
          </a:xfrm>
          <a:prstGeom prst="rect">
            <a:avLst/>
          </a:prstGeom>
          <a:noFill/>
        </p:spPr>
        <p:txBody>
          <a:bodyPr wrap="square">
            <a:spAutoFit/>
          </a:bodyPr>
          <a:lstStyle/>
          <a:p>
            <a:pPr algn="just">
              <a:defRPr/>
            </a:pPr>
            <a:r>
              <a:rPr lang="en-US" sz="1400" b="1">
                <a:solidFill>
                  <a:srgbClr val="C00000"/>
                </a:solidFill>
              </a:rPr>
              <a:t>Marketing Plan and Social Media Strategy</a:t>
            </a:r>
            <a:endParaRPr lang="en-US" sz="1400">
              <a:solidFill>
                <a:srgbClr val="C00000"/>
              </a:solidFill>
            </a:endParaRPr>
          </a:p>
          <a:p>
            <a:pPr marL="285750" lvl="0" indent="-285750" algn="just">
              <a:buFont typeface="Arial"/>
              <a:buChar char="•"/>
              <a:defRPr/>
            </a:pPr>
            <a:r>
              <a:rPr lang="en-US" sz="1400"/>
              <a:t>We developed a targeted marketing strategy, with a focus on Facebook advertising, to connect with their audience and increase engagement.</a:t>
            </a:r>
            <a:endParaRPr/>
          </a:p>
          <a:p>
            <a:pPr marL="285750" lvl="0" indent="-285750" algn="just">
              <a:buFont typeface="Arial"/>
              <a:buChar char="•"/>
              <a:defRPr/>
            </a:pPr>
            <a:r>
              <a:rPr lang="en-US" sz="1400"/>
              <a:t>We set up and optimized their Google My Business profile to enhance local visibility and credibility.</a:t>
            </a:r>
            <a:endParaRPr/>
          </a:p>
          <a:p>
            <a:pPr marL="285750" lvl="0" indent="-285750" algn="just">
              <a:buFont typeface="Arial"/>
              <a:buChar char="•"/>
              <a:defRPr/>
            </a:pPr>
            <a:endParaRPr lang="en-US" sz="1400"/>
          </a:p>
          <a:p>
            <a:pPr marL="285750" lvl="0" indent="-285750" algn="just">
              <a:buFont typeface="Arial"/>
              <a:buChar char="•"/>
              <a:defRPr/>
            </a:pPr>
            <a:r>
              <a:rPr lang="en-US" sz="1400"/>
              <a:t>A comprehensive content plan was created, including blog topics, social media posts, and email campaigns, to maintain audience interest and drive conversions.</a:t>
            </a:r>
            <a:endParaRPr/>
          </a:p>
          <a:p>
            <a:pPr marL="285750" lvl="0" indent="-285750" algn="just">
              <a:buFont typeface="Arial"/>
              <a:buChar char="•"/>
              <a:defRPr/>
            </a:pPr>
            <a:endParaRPr lang="en-US" sz="1400"/>
          </a:p>
          <a:p>
            <a:pPr algn="just">
              <a:defRPr/>
            </a:pPr>
            <a:r>
              <a:rPr lang="en-US" sz="1400" b="1">
                <a:solidFill>
                  <a:srgbClr val="C00000"/>
                </a:solidFill>
              </a:rPr>
              <a:t>Analytics and Monitoring</a:t>
            </a:r>
            <a:endParaRPr lang="en-US" sz="1400">
              <a:solidFill>
                <a:srgbClr val="C00000"/>
              </a:solidFill>
            </a:endParaRPr>
          </a:p>
          <a:p>
            <a:pPr marL="285750" lvl="0" indent="-285750" algn="just">
              <a:buFont typeface="Arial"/>
              <a:buChar char="•"/>
              <a:defRPr/>
            </a:pPr>
            <a:r>
              <a:rPr lang="en-US" sz="1400"/>
              <a:t>Google Analytics and Google Search Console were integrated to monitor website traffic and performance.</a:t>
            </a:r>
            <a:endParaRPr/>
          </a:p>
          <a:p>
            <a:pPr marL="285750" lvl="0" indent="-285750" algn="just">
              <a:buFont typeface="Arial"/>
              <a:buChar char="•"/>
              <a:defRPr/>
            </a:pPr>
            <a:endParaRPr lang="en-US" sz="1400"/>
          </a:p>
          <a:p>
            <a:pPr marL="285750" lvl="0" indent="-285750" algn="just">
              <a:buFont typeface="Arial"/>
              <a:buChar char="•"/>
              <a:defRPr/>
            </a:pPr>
            <a:r>
              <a:rPr lang="en-US" sz="1400"/>
              <a:t>Detailed reports and insights were shared with IrelandKIND to guide ongoing improvements.</a:t>
            </a:r>
            <a:endParaRPr/>
          </a:p>
          <a:p>
            <a:pPr lvl="0" algn="just">
              <a:defRPr/>
            </a:pPr>
            <a:endParaRPr lang="en-US" sz="1400"/>
          </a:p>
          <a:p>
            <a:pPr algn="just">
              <a:defRPr/>
            </a:pPr>
            <a:r>
              <a:rPr lang="en-US" sz="1400" b="1">
                <a:solidFill>
                  <a:srgbClr val="C00000"/>
                </a:solidFill>
              </a:rPr>
              <a:t>Training and Empowerment</a:t>
            </a:r>
            <a:endParaRPr lang="en-US" sz="1400">
              <a:solidFill>
                <a:srgbClr val="C00000"/>
              </a:solidFill>
            </a:endParaRPr>
          </a:p>
          <a:p>
            <a:pPr marL="285750" indent="-285750" algn="just">
              <a:buFont typeface="Arial"/>
              <a:buChar char="•"/>
              <a:defRPr/>
            </a:pPr>
            <a:r>
              <a:rPr lang="en-US" sz="1400"/>
              <a:t>We provided a CMS manual and training to enable the IrelandKIND team to confidently update their website.</a:t>
            </a:r>
            <a:endParaRPr/>
          </a:p>
          <a:p>
            <a:pPr marL="285750" indent="-285750" algn="just">
              <a:buFont typeface="Arial"/>
              <a:buChar char="•"/>
              <a:defRPr/>
            </a:pPr>
            <a:endParaRPr lang="en-US" sz="1400"/>
          </a:p>
          <a:p>
            <a:pPr marL="285750" indent="-285750" algn="just">
              <a:buFont typeface="Arial"/>
              <a:buChar char="•"/>
              <a:defRPr/>
            </a:pPr>
            <a:r>
              <a:rPr lang="en-US" sz="1400"/>
              <a:t>Social media strategy training ensured their internal team could execute campaigns effectively.</a:t>
            </a:r>
            <a:endParaRPr/>
          </a:p>
        </p:txBody>
      </p:sp>
      <p:pic>
        <p:nvPicPr>
          <p:cNvPr id="3" name="Picture 2"/>
          <p:cNvPicPr>
            <a:picLocks noChangeAspect="1"/>
          </p:cNvPicPr>
          <p:nvPr/>
        </p:nvPicPr>
        <p:blipFill>
          <a:blip r:embed="rId4"/>
          <a:stretch/>
        </p:blipFill>
        <p:spPr bwMode="auto">
          <a:xfrm>
            <a:off x="11352584" y="80326"/>
            <a:ext cx="784720" cy="6598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1"/>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6" name="Group 8"/>
          <p:cNvGrpSpPr/>
          <p:nvPr/>
        </p:nvGrpSpPr>
        <p:grpSpPr bwMode="auto">
          <a:xfrm>
            <a:off x="9719310" y="4313555"/>
            <a:ext cx="2185670" cy="2185670"/>
            <a:chOff x="15758" y="7358"/>
            <a:chExt cx="3442" cy="3442"/>
          </a:xfrm>
        </p:grpSpPr>
        <p:sp>
          <p:nvSpPr>
            <p:cNvPr id="104864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46" name="TextBox 3"/>
          <p:cNvSpPr txBox="1"/>
          <p:nvPr/>
        </p:nvSpPr>
        <p:spPr bwMode="auto">
          <a:xfrm>
            <a:off x="1044825" y="364969"/>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Achievements and Results.</a:t>
            </a:r>
            <a:endParaRPr/>
          </a:p>
        </p:txBody>
      </p:sp>
      <p:sp>
        <p:nvSpPr>
          <p:cNvPr id="1048647" name="TextBox 14"/>
          <p:cNvSpPr txBox="1"/>
          <p:nvPr/>
        </p:nvSpPr>
        <p:spPr bwMode="auto">
          <a:xfrm>
            <a:off x="1044824" y="977990"/>
            <a:ext cx="7677621" cy="4145639"/>
          </a:xfrm>
          <a:prstGeom prst="rect">
            <a:avLst/>
          </a:prstGeom>
          <a:noFill/>
        </p:spPr>
        <p:txBody>
          <a:bodyPr wrap="square">
            <a:spAutoFit/>
          </a:bodyPr>
          <a:lstStyle/>
          <a:p>
            <a:pPr algn="just">
              <a:defRPr/>
            </a:pPr>
            <a:r>
              <a:rPr lang="en-US" sz="1400"/>
              <a:t>The results of our partnership with IrelandKIND were profound:</a:t>
            </a:r>
            <a:endParaRPr/>
          </a:p>
          <a:p>
            <a:pPr algn="just">
              <a:defRPr/>
            </a:pPr>
            <a:endParaRPr lang="en-US" sz="1400"/>
          </a:p>
          <a:p>
            <a:pPr lvl="0" algn="just">
              <a:defRPr/>
            </a:pPr>
            <a:r>
              <a:rPr lang="en-US" sz="1400" b="1">
                <a:solidFill>
                  <a:srgbClr val="C00000"/>
                </a:solidFill>
              </a:rPr>
              <a:t>Stronger Online Presence</a:t>
            </a:r>
            <a:r>
              <a:rPr lang="en-US" sz="1400">
                <a:solidFill>
                  <a:srgbClr val="C00000"/>
                </a:solidFill>
              </a:rPr>
              <a:t>: </a:t>
            </a:r>
            <a:endParaRPr/>
          </a:p>
          <a:p>
            <a:pPr lvl="0" algn="just">
              <a:defRPr/>
            </a:pPr>
            <a:r>
              <a:rPr lang="en-US" sz="1400"/>
              <a:t>The revamped website saw a drastic increase in organic traffic within three months of launch.</a:t>
            </a:r>
            <a:endParaRPr/>
          </a:p>
          <a:p>
            <a:pPr lvl="0" algn="just">
              <a:defRPr/>
            </a:pPr>
            <a:r>
              <a:rPr lang="en-US" sz="1400" b="1"/>
              <a:t>Improved Engagement</a:t>
            </a:r>
            <a:r>
              <a:rPr lang="en-US" sz="1400"/>
              <a:t>: Social media followers grew, with increasing post engagement thanks to our consistent, targeted messaging.</a:t>
            </a:r>
            <a:endParaRPr/>
          </a:p>
          <a:p>
            <a:pPr lvl="0" algn="just">
              <a:defRPr/>
            </a:pPr>
            <a:endParaRPr lang="en-US" sz="1400"/>
          </a:p>
          <a:p>
            <a:pPr lvl="0" algn="just">
              <a:defRPr/>
            </a:pPr>
            <a:r>
              <a:rPr lang="en-US" sz="1400" b="1">
                <a:solidFill>
                  <a:srgbClr val="C00000"/>
                </a:solidFill>
              </a:rPr>
              <a:t>Enhanced Discoverability</a:t>
            </a:r>
            <a:r>
              <a:rPr lang="en-US" sz="1400">
                <a:solidFill>
                  <a:srgbClr val="C00000"/>
                </a:solidFill>
              </a:rPr>
              <a:t>:</a:t>
            </a:r>
            <a:endParaRPr/>
          </a:p>
          <a:p>
            <a:pPr lvl="0" algn="just">
              <a:defRPr/>
            </a:pPr>
            <a:r>
              <a:rPr lang="en-US" sz="1400"/>
              <a:t> IrelandKIND began ranking on google search results for several relevant keywords, driving more inquiries.</a:t>
            </a:r>
            <a:endParaRPr/>
          </a:p>
          <a:p>
            <a:pPr lvl="0" algn="just">
              <a:defRPr/>
            </a:pPr>
            <a:endParaRPr lang="en-US" sz="1400"/>
          </a:p>
          <a:p>
            <a:pPr lvl="0" algn="just">
              <a:defRPr/>
            </a:pPr>
            <a:r>
              <a:rPr lang="en-US" sz="1400" b="1">
                <a:solidFill>
                  <a:srgbClr val="C00000"/>
                </a:solidFill>
              </a:rPr>
              <a:t>Unified Brand Identity</a:t>
            </a:r>
            <a:r>
              <a:rPr lang="en-US" sz="1400">
                <a:solidFill>
                  <a:srgbClr val="C00000"/>
                </a:solidFill>
              </a:rPr>
              <a:t>: </a:t>
            </a:r>
            <a:endParaRPr/>
          </a:p>
          <a:p>
            <a:pPr lvl="0" algn="just">
              <a:defRPr/>
            </a:pPr>
            <a:r>
              <a:rPr lang="en-US" sz="1400"/>
              <a:t>Feedback from stakeholders highlighted the professionalism and emotional resonance of their new branding.</a:t>
            </a:r>
            <a:endParaRPr/>
          </a:p>
          <a:p>
            <a:pPr lvl="0" algn="just">
              <a:defRPr/>
            </a:pPr>
            <a:endParaRPr lang="en-US" sz="1400"/>
          </a:p>
          <a:p>
            <a:pPr lvl="0" algn="just">
              <a:defRPr/>
            </a:pPr>
            <a:r>
              <a:rPr lang="en-US" sz="1400" b="1">
                <a:solidFill>
                  <a:srgbClr val="C00000"/>
                </a:solidFill>
              </a:rPr>
              <a:t>Empowered Team</a:t>
            </a:r>
            <a:r>
              <a:rPr lang="en-US" sz="1400">
                <a:solidFill>
                  <a:srgbClr val="C00000"/>
                </a:solidFill>
              </a:rPr>
              <a:t>:</a:t>
            </a:r>
            <a:endParaRPr/>
          </a:p>
          <a:p>
            <a:pPr lvl="0" algn="just">
              <a:defRPr/>
            </a:pPr>
            <a:r>
              <a:rPr lang="en-US" sz="1400"/>
              <a:t>IrelandKIND’s team felt confident managing their digital platforms, ensuring sustained growth.</a:t>
            </a:r>
            <a:endParaRPr/>
          </a:p>
          <a:p>
            <a:pPr algn="just">
              <a:defRPr/>
            </a:pPr>
            <a:r>
              <a:rPr lang="en-US" sz="1400"/>
              <a:t>This transformation enabled IrelandKIND to reach new audiences, strengthen their community, and effectively communicate their message of kindness.</a:t>
            </a:r>
            <a:endParaRPr/>
          </a:p>
        </p:txBody>
      </p:sp>
      <p:pic>
        <p:nvPicPr>
          <p:cNvPr id="2097162"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2" name="Picture 1"/>
          <p:cNvPicPr>
            <a:picLocks noChangeAspect="1"/>
          </p:cNvPicPr>
          <p:nvPr/>
        </p:nvPicPr>
        <p:blipFill>
          <a:blip r:embed="rId4"/>
          <a:stretch/>
        </p:blipFill>
        <p:spPr bwMode="auto">
          <a:xfrm>
            <a:off x="11352584" y="80326"/>
            <a:ext cx="784720" cy="6598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2"/>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8" name="Group 8"/>
          <p:cNvGrpSpPr/>
          <p:nvPr/>
        </p:nvGrpSpPr>
        <p:grpSpPr bwMode="auto">
          <a:xfrm>
            <a:off x="9719310" y="4313555"/>
            <a:ext cx="2185670" cy="2185670"/>
            <a:chOff x="15758" y="7358"/>
            <a:chExt cx="3442" cy="3442"/>
          </a:xfrm>
        </p:grpSpPr>
        <p:sp>
          <p:nvSpPr>
            <p:cNvPr id="1048648"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9"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50" name="TextBox 3"/>
          <p:cNvSpPr txBox="1"/>
          <p:nvPr/>
        </p:nvSpPr>
        <p:spPr bwMode="auto">
          <a:xfrm>
            <a:off x="1044825" y="721210"/>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Commitment</a:t>
            </a:r>
            <a:endParaRPr/>
          </a:p>
        </p:txBody>
      </p:sp>
      <p:sp>
        <p:nvSpPr>
          <p:cNvPr id="1048651" name="TextBox 14"/>
          <p:cNvSpPr txBox="1"/>
          <p:nvPr/>
        </p:nvSpPr>
        <p:spPr bwMode="auto">
          <a:xfrm>
            <a:off x="1044824" y="1243809"/>
            <a:ext cx="7677621" cy="4358999"/>
          </a:xfrm>
          <a:prstGeom prst="rect">
            <a:avLst/>
          </a:prstGeom>
          <a:noFill/>
        </p:spPr>
        <p:txBody>
          <a:bodyPr wrap="square">
            <a:spAutoFit/>
          </a:bodyPr>
          <a:lstStyle/>
          <a:p>
            <a:pPr algn="just">
              <a:defRPr/>
            </a:pPr>
            <a:r>
              <a:rPr lang="en-US" sz="1400"/>
              <a:t>At BrandYou Creative, we specialize in helping organizations like IrelandKIND amplify their message and achieve their goals. Here’s why you can trust us to deliver similar results:</a:t>
            </a:r>
            <a:endParaRPr/>
          </a:p>
          <a:p>
            <a:pPr algn="just">
              <a:defRPr/>
            </a:pPr>
            <a:endParaRPr lang="en-US" sz="1400"/>
          </a:p>
          <a:p>
            <a:pPr marL="285750" lvl="0" indent="-285750" algn="just">
              <a:buFont typeface="Arial"/>
              <a:buChar char="•"/>
              <a:defRPr/>
            </a:pPr>
            <a:r>
              <a:rPr lang="en-US" sz="1400" b="1"/>
              <a:t>Tailored Solutions</a:t>
            </a:r>
            <a:r>
              <a:rPr lang="en-US" sz="1400"/>
              <a:t>: Every business has unique needs, and we customize our services to meet those challenges.</a:t>
            </a:r>
            <a:endParaRPr/>
          </a:p>
          <a:p>
            <a:pPr marL="285750" lvl="0" indent="-285750" algn="just">
              <a:buFont typeface="Arial"/>
              <a:buChar char="•"/>
              <a:defRPr/>
            </a:pPr>
            <a:r>
              <a:rPr lang="en-US" sz="1400" b="1"/>
              <a:t>Proven Expertise</a:t>
            </a:r>
            <a:r>
              <a:rPr lang="en-US" sz="1400"/>
              <a:t>: With our expertise in branding, digital strategy, and marketing, we consistently deliver impactful results.</a:t>
            </a:r>
            <a:endParaRPr/>
          </a:p>
          <a:p>
            <a:pPr marL="285750" lvl="0" indent="-285750" algn="just">
              <a:buFont typeface="Arial"/>
              <a:buChar char="•"/>
              <a:defRPr/>
            </a:pPr>
            <a:r>
              <a:rPr lang="en-US" sz="1400" b="1"/>
              <a:t>End-to-End Support</a:t>
            </a:r>
            <a:r>
              <a:rPr lang="en-US" sz="1400"/>
              <a:t>: From planning to execution, we’re with you every step of the way to ensure your success.</a:t>
            </a:r>
            <a:endParaRPr/>
          </a:p>
          <a:p>
            <a:pPr algn="just">
              <a:defRPr/>
            </a:pPr>
            <a:endParaRPr lang="en-US" sz="1400"/>
          </a:p>
          <a:p>
            <a:pPr algn="just">
              <a:defRPr/>
            </a:pPr>
            <a:r>
              <a:rPr lang="en-US" sz="1400"/>
              <a:t>Just like IrelandKIND, you too can unlock your potential and create meaningful connections with your audience.</a:t>
            </a:r>
            <a:endParaRPr/>
          </a:p>
          <a:p>
            <a:pPr algn="just">
              <a:defRPr/>
            </a:pPr>
            <a:endParaRPr lang="en-US" sz="1400"/>
          </a:p>
          <a:p>
            <a:pPr algn="just">
              <a:defRPr/>
            </a:pPr>
            <a:r>
              <a:rPr lang="en-US" sz="1400"/>
              <a:t>Are you ready to elevate your brand, expand your reach, and achieve your goals? At BrandYou Creative, we help turn visions into success stories. Let us craft your journey to becoming the standout in your field.</a:t>
            </a:r>
            <a:endParaRPr/>
          </a:p>
          <a:p>
            <a:pPr algn="just">
              <a:defRPr/>
            </a:pPr>
            <a:endParaRPr lang="en-US" sz="1400"/>
          </a:p>
          <a:p>
            <a:pPr algn="just">
              <a:defRPr/>
            </a:pPr>
            <a:r>
              <a:rPr lang="en-US" sz="1400"/>
              <a:t>Contact us today to start your transformation. Together, we’ll create a brand that inspires, connects and build lasting relationships!</a:t>
            </a:r>
            <a:endParaRPr/>
          </a:p>
          <a:p>
            <a:pPr algn="just">
              <a:defRPr/>
            </a:pPr>
            <a:r>
              <a:rPr lang="en-US" sz="1400"/>
              <a:t>.</a:t>
            </a:r>
            <a:endParaRPr/>
          </a:p>
        </p:txBody>
      </p:sp>
      <p:sp>
        <p:nvSpPr>
          <p:cNvPr id="1048652" name="TextBox 15"/>
          <p:cNvSpPr txBox="1"/>
          <p:nvPr/>
        </p:nvSpPr>
        <p:spPr bwMode="auto">
          <a:xfrm>
            <a:off x="7981939" y="4887090"/>
            <a:ext cx="3654204" cy="1518364"/>
          </a:xfrm>
          <a:prstGeom prst="rect">
            <a:avLst/>
          </a:prstGeom>
          <a:noFill/>
        </p:spPr>
        <p:txBody>
          <a:bodyPr wrap="square">
            <a:spAutoFit/>
          </a:bodyPr>
          <a:lstStyle/>
          <a:p>
            <a:pPr algn="r">
              <a:spcAft>
                <a:spcPts val="800"/>
              </a:spcAft>
              <a:defRPr/>
            </a:pPr>
            <a:r>
              <a:rPr lang="en-IN" sz="1400">
                <a:solidFill>
                  <a:schemeClr val="bg1"/>
                </a:solidFill>
                <a:latin typeface="Aptos"/>
              </a:rPr>
              <a:t>This remarkable transformation is a testament to our dedication and expertise. Partnering with us opens doors to similar transformative journeys for brands seeking to thrive in today’s dynamic market landscape.</a:t>
            </a:r>
            <a:endParaRPr/>
          </a:p>
          <a:p>
            <a:pPr marL="0" marR="0" lvl="0" indent="0" algn="r"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pic>
        <p:nvPicPr>
          <p:cNvPr id="2097163"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9" name="Picture 8"/>
          <p:cNvPicPr>
            <a:picLocks noChangeAspect="1"/>
          </p:cNvPicPr>
          <p:nvPr/>
        </p:nvPicPr>
        <p:blipFill>
          <a:blip r:embed="rId4"/>
          <a:stretch/>
        </p:blipFill>
        <p:spPr bwMode="auto">
          <a:xfrm>
            <a:off x="16247" y="-459432"/>
            <a:ext cx="4867209" cy="5709783"/>
          </a:xfrm>
          <a:prstGeom prst="rect">
            <a:avLst/>
          </a:prstGeom>
        </p:spPr>
      </p:pic>
      <p:pic>
        <p:nvPicPr>
          <p:cNvPr id="2" name="Picture 1"/>
          <p:cNvPicPr>
            <a:picLocks noChangeAspect="1"/>
          </p:cNvPicPr>
          <p:nvPr/>
        </p:nvPicPr>
        <p:blipFill>
          <a:blip r:embed="rId5"/>
          <a:stretch/>
        </p:blipFill>
        <p:spPr bwMode="auto">
          <a:xfrm>
            <a:off x="11352584" y="80326"/>
            <a:ext cx="784720" cy="6598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3"/>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 name="Picture 1"/>
          <p:cNvPicPr>
            <a:picLocks noChangeAspect="1"/>
          </p:cNvPicPr>
          <p:nvPr/>
        </p:nvPicPr>
        <p:blipFill>
          <a:blip r:embed="rId3"/>
          <a:stretch/>
        </p:blipFill>
        <p:spPr bwMode="auto">
          <a:xfrm>
            <a:off x="487586" y="0"/>
            <a:ext cx="11707812" cy="6585644"/>
          </a:xfrm>
          <a:prstGeom prst="rect">
            <a:avLst/>
          </a:prstGeom>
        </p:spPr>
      </p:pic>
      <p:pic>
        <p:nvPicPr>
          <p:cNvPr id="2097165" name="Picture 1" descr="C:\Users\kim.tsok-nwok\Downloads\brand you creative group logos\BY Group logo\Brand You Creative Group Logo.pngBrand You Creative Group Logo"/>
          <p:cNvPicPr>
            <a:picLocks noChangeAspect="1"/>
          </p:cNvPicPr>
          <p:nvPr/>
        </p:nvPicPr>
        <p:blipFill>
          <a:blip r:embed="rId4"/>
          <a:srcRect l="90992" r="-1798" b="29930"/>
          <a:stretch/>
        </p:blipFill>
        <p:spPr bwMode="auto">
          <a:xfrm>
            <a:off x="177558" y="281790"/>
            <a:ext cx="932180" cy="878840"/>
          </a:xfrm>
          <a:prstGeom prst="rect">
            <a:avLst/>
          </a:prstGeom>
        </p:spPr>
      </p:pic>
      <p:grpSp>
        <p:nvGrpSpPr>
          <p:cNvPr id="60" name="Group 3"/>
          <p:cNvGrpSpPr/>
          <p:nvPr/>
        </p:nvGrpSpPr>
        <p:grpSpPr bwMode="auto">
          <a:xfrm>
            <a:off x="9719310" y="4313555"/>
            <a:ext cx="2185670" cy="2185670"/>
            <a:chOff x="15758" y="7358"/>
            <a:chExt cx="3442" cy="3442"/>
          </a:xfrm>
        </p:grpSpPr>
        <p:sp>
          <p:nvSpPr>
            <p:cNvPr id="1048653"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54"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5"/>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Rectangle 2"/>
          <p:cNvSpPr/>
          <p:nvPr/>
        </p:nvSpPr>
        <p:spPr bwMode="auto">
          <a:xfrm>
            <a:off x="8616280" y="0"/>
            <a:ext cx="357572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47"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16" name="Rectangle: Rounded Corners 11"/>
          <p:cNvSpPr/>
          <p:nvPr/>
        </p:nvSpPr>
        <p:spPr bwMode="auto">
          <a:xfrm>
            <a:off x="-2999874" y="2180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7" name="Rectangle: Rounded Corners 1"/>
          <p:cNvSpPr/>
          <p:nvPr/>
        </p:nvSpPr>
        <p:spPr bwMode="auto">
          <a:xfrm>
            <a:off x="-2872874" y="2307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8" name="Rectangle: Rounded Corners 14"/>
          <p:cNvSpPr/>
          <p:nvPr/>
        </p:nvSpPr>
        <p:spPr bwMode="auto">
          <a:xfrm>
            <a:off x="13064476" y="1310172"/>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9" name="Rectangle: Rounded Corners 2"/>
          <p:cNvSpPr/>
          <p:nvPr/>
        </p:nvSpPr>
        <p:spPr bwMode="auto">
          <a:xfrm>
            <a:off x="12736095" y="1160630"/>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2" name="Rectangle 19"/>
          <p:cNvSpPr>
            <a:spLocks noChangeArrowheads="1"/>
          </p:cNvSpPr>
          <p:nvPr/>
        </p:nvSpPr>
        <p:spPr bwMode="auto">
          <a:xfrm>
            <a:off x="2177462" y="2190214"/>
            <a:ext cx="7837075" cy="2123658"/>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lvl="0" algn="ctr">
              <a:defRPr/>
            </a:pPr>
            <a:r>
              <a:rPr lang="en-IN" sz="6600" b="1">
                <a:solidFill>
                  <a:srgbClr val="E62E40"/>
                </a:solidFill>
              </a:rPr>
              <a:t>Treacy’s </a:t>
            </a:r>
            <a:r>
              <a:rPr lang="en-IN" sz="6600" b="1">
                <a:solidFill>
                  <a:schemeClr val="bg1"/>
                </a:solidFill>
              </a:rPr>
              <a:t>Carpets &amp; Furniture</a:t>
            </a:r>
            <a:endParaRPr sz="66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48617"/>
                                        </p:tgtEl>
                                        <p:attrNameLst>
                                          <p:attrName>style.visibility</p:attrName>
                                        </p:attrNameLst>
                                      </p:cBhvr>
                                      <p:to>
                                        <p:strVal val="visible"/>
                                      </p:to>
                                    </p:set>
                                    <p:anim calcmode="lin" valueType="num">
                                      <p:cBhvr additive="base">
                                        <p:cTn id="7" dur="2000" fill="hold"/>
                                        <p:tgtEl>
                                          <p:spTgt spid="1048617"/>
                                        </p:tgtEl>
                                        <p:attrNameLst>
                                          <p:attrName>ppt_x</p:attrName>
                                        </p:attrNameLst>
                                      </p:cBhvr>
                                      <p:tavLst>
                                        <p:tav tm="0">
                                          <p:val>
                                            <p:strVal val="1+#ppt_w/2"/>
                                          </p:val>
                                        </p:tav>
                                        <p:tav tm="100000">
                                          <p:val>
                                            <p:strVal val="#ppt_x"/>
                                          </p:val>
                                        </p:tav>
                                      </p:tavLst>
                                    </p:anim>
                                    <p:anim calcmode="lin" valueType="num">
                                      <p:cBhvr additive="base">
                                        <p:cTn id="8" dur="2000" fill="hold"/>
                                        <p:tgtEl>
                                          <p:spTgt spid="10486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48616"/>
                                        </p:tgtEl>
                                        <p:attrNameLst>
                                          <p:attrName>style.visibility</p:attrName>
                                        </p:attrNameLst>
                                      </p:cBhvr>
                                      <p:to>
                                        <p:strVal val="visible"/>
                                      </p:to>
                                    </p:set>
                                    <p:anim calcmode="lin" valueType="num">
                                      <p:cBhvr additive="base">
                                        <p:cTn id="11" dur="2000" fill="hold"/>
                                        <p:tgtEl>
                                          <p:spTgt spid="1048616"/>
                                        </p:tgtEl>
                                        <p:attrNameLst>
                                          <p:attrName>ppt_x</p:attrName>
                                        </p:attrNameLst>
                                      </p:cBhvr>
                                      <p:tavLst>
                                        <p:tav tm="0">
                                          <p:val>
                                            <p:strVal val="1+#ppt_w/2"/>
                                          </p:val>
                                        </p:tav>
                                        <p:tav tm="100000">
                                          <p:val>
                                            <p:strVal val="#ppt_x"/>
                                          </p:val>
                                        </p:tav>
                                      </p:tavLst>
                                    </p:anim>
                                    <p:anim calcmode="lin" valueType="num">
                                      <p:cBhvr additive="base">
                                        <p:cTn id="12" dur="2000" fill="hold"/>
                                        <p:tgtEl>
                                          <p:spTgt spid="104861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48619"/>
                                        </p:tgtEl>
                                        <p:attrNameLst>
                                          <p:attrName>style.visibility</p:attrName>
                                        </p:attrNameLst>
                                      </p:cBhvr>
                                      <p:to>
                                        <p:strVal val="visible"/>
                                      </p:to>
                                    </p:set>
                                    <p:anim calcmode="lin" valueType="num">
                                      <p:cBhvr additive="base">
                                        <p:cTn id="15" dur="2000" fill="hold"/>
                                        <p:tgtEl>
                                          <p:spTgt spid="1048619"/>
                                        </p:tgtEl>
                                        <p:attrNameLst>
                                          <p:attrName>ppt_x</p:attrName>
                                        </p:attrNameLst>
                                      </p:cBhvr>
                                      <p:tavLst>
                                        <p:tav tm="0">
                                          <p:val>
                                            <p:strVal val="0-#ppt_w/2"/>
                                          </p:val>
                                        </p:tav>
                                        <p:tav tm="100000">
                                          <p:val>
                                            <p:strVal val="#ppt_x"/>
                                          </p:val>
                                        </p:tav>
                                      </p:tavLst>
                                    </p:anim>
                                    <p:anim calcmode="lin" valueType="num">
                                      <p:cBhvr additive="base">
                                        <p:cTn id="16" dur="2000" fill="hold"/>
                                        <p:tgtEl>
                                          <p:spTgt spid="104861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48618"/>
                                        </p:tgtEl>
                                        <p:attrNameLst>
                                          <p:attrName>style.visibility</p:attrName>
                                        </p:attrNameLst>
                                      </p:cBhvr>
                                      <p:to>
                                        <p:strVal val="visible"/>
                                      </p:to>
                                    </p:set>
                                    <p:anim calcmode="lin" valueType="num">
                                      <p:cBhvr additive="base">
                                        <p:cTn id="19" dur="2000" fill="hold"/>
                                        <p:tgtEl>
                                          <p:spTgt spid="1048618"/>
                                        </p:tgtEl>
                                        <p:attrNameLst>
                                          <p:attrName>ppt_x</p:attrName>
                                        </p:attrNameLst>
                                      </p:cBhvr>
                                      <p:tavLst>
                                        <p:tav tm="0">
                                          <p:val>
                                            <p:strVal val="0-#ppt_w/2"/>
                                          </p:val>
                                        </p:tav>
                                        <p:tav tm="100000">
                                          <p:val>
                                            <p:strVal val="#ppt_x"/>
                                          </p:val>
                                        </p:tav>
                                      </p:tavLst>
                                    </p:anim>
                                    <p:anim calcmode="lin" valueType="num">
                                      <p:cBhvr additive="base">
                                        <p:cTn id="20" dur="2000" fill="hold"/>
                                        <p:tgtEl>
                                          <p:spTgt spid="1048618"/>
                                        </p:tgtEl>
                                        <p:attrNameLst>
                                          <p:attrName>ppt_y</p:attrName>
                                        </p:attrNameLst>
                                      </p:cBhvr>
                                      <p:tavLst>
                                        <p:tav tm="0">
                                          <p:val>
                                            <p:strVal val="#ppt_y"/>
                                          </p:val>
                                        </p:tav>
                                        <p:tav tm="100000">
                                          <p:val>
                                            <p:strVal val="#ppt_y"/>
                                          </p:val>
                                        </p:tav>
                                      </p:tavLst>
                                    </p:anim>
                                  </p:childTnLst>
                                </p:cTn>
                              </p:par>
                              <p:par>
                                <p:cTn id="21" presetID="0" presetClass="path" presetSubtype="0" accel="50000" decel="50000" fill="hold" nodeType="withEffect">
                                  <p:stCondLst>
                                    <p:cond delay="0"/>
                                  </p:stCondLst>
                                  <p:childTnLst>
                                    <p:animMotion origin="layout" path="M 0.01055 -0.0206 L -0.1737 -0.025 " pathEditMode="relative" rAng="0" ptsTypes="AA">
                                      <p:cBhvr>
                                        <p:cTn id="22" dur="2000" spd="-100000" fill="hold"/>
                                        <p:tgtEl>
                                          <p:spTgt spid="2097158"/>
                                        </p:tgtEl>
                                        <p:attrNameLst>
                                          <p:attrName>ppt_x</p:attrName>
                                          <p:attrName>ppt_y</p:attrName>
                                        </p:attrNameLst>
                                      </p:cBhvr>
                                      <p:rCtr x="-9206" y="-231"/>
                                    </p:animMotion>
                                  </p:childTnLst>
                                </p:cTn>
                              </p:par>
                              <p:par>
                                <p:cTn id="23" presetID="47"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Rectangle 2"/>
          <p:cNvSpPr/>
          <p:nvPr/>
        </p:nvSpPr>
        <p:spPr bwMode="auto">
          <a:xfrm>
            <a:off x="8616280" y="0"/>
            <a:ext cx="357572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1048612" name="Rectangle 8"/>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3" name="Rectangle 7"/>
          <p:cNvSpPr/>
          <p:nvPr/>
        </p:nvSpPr>
        <p:spPr bwMode="auto">
          <a:xfrm rot="5400000">
            <a:off x="1601479" y="-339080"/>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grpSp>
        <p:nvGrpSpPr>
          <p:cNvPr id="47" name="Group 12"/>
          <p:cNvGrpSpPr/>
          <p:nvPr/>
        </p:nvGrpSpPr>
        <p:grpSpPr bwMode="auto">
          <a:xfrm>
            <a:off x="9719310" y="4313555"/>
            <a:ext cx="2185670" cy="2185670"/>
            <a:chOff x="15758" y="7358"/>
            <a:chExt cx="3442" cy="3442"/>
          </a:xfrm>
        </p:grpSpPr>
        <p:sp>
          <p:nvSpPr>
            <p:cNvPr id="104861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1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16" name="Rectangle: Rounded Corners 11"/>
          <p:cNvSpPr/>
          <p:nvPr/>
        </p:nvSpPr>
        <p:spPr bwMode="auto">
          <a:xfrm>
            <a:off x="-2999874" y="2180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7" name="Rectangle: Rounded Corners 1"/>
          <p:cNvSpPr/>
          <p:nvPr/>
        </p:nvSpPr>
        <p:spPr bwMode="auto">
          <a:xfrm>
            <a:off x="-2872874" y="2307641"/>
            <a:ext cx="2245895" cy="2245895"/>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8" name="Rectangle: Rounded Corners 14"/>
          <p:cNvSpPr/>
          <p:nvPr/>
        </p:nvSpPr>
        <p:spPr bwMode="auto">
          <a:xfrm>
            <a:off x="13064476" y="1310172"/>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sp>
        <p:nvSpPr>
          <p:cNvPr id="1048619" name="Rectangle: Rounded Corners 2"/>
          <p:cNvSpPr/>
          <p:nvPr/>
        </p:nvSpPr>
        <p:spPr bwMode="auto">
          <a:xfrm>
            <a:off x="12736095" y="1160630"/>
            <a:ext cx="4539916" cy="4539916"/>
          </a:xfrm>
          <a:prstGeom prst="roundRect">
            <a:avLst>
              <a:gd name="adj" fmla="val 16667"/>
            </a:avLst>
          </a:prstGeom>
          <a:noFill/>
          <a:ln>
            <a:solidFill>
              <a:srgbClr val="F431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GB" sz="1800" b="0" i="0" u="none" strike="noStrike" cap="none" spc="0">
              <a:ln>
                <a:noFill/>
              </a:ln>
              <a:solidFill>
                <a:prstClr val="white"/>
              </a:solidFill>
              <a:latin typeface="Calibri"/>
              <a:cs typeface="Arial"/>
            </a:endParaRPr>
          </a:p>
        </p:txBody>
      </p:sp>
      <p:pic>
        <p:nvPicPr>
          <p:cNvPr id="2097158" name="Picture 16"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2" name="Rectangle 19"/>
          <p:cNvSpPr>
            <a:spLocks noChangeArrowheads="1"/>
          </p:cNvSpPr>
          <p:nvPr/>
        </p:nvSpPr>
        <p:spPr bwMode="auto">
          <a:xfrm>
            <a:off x="2223884" y="2596872"/>
            <a:ext cx="7837075" cy="1107996"/>
          </a:xfrm>
          <a:prstGeom prst="rect">
            <a:avLst/>
          </a:prstGeom>
          <a:noFill/>
          <a:ln>
            <a:noFill/>
          </a:ln>
          <a:effectLst/>
        </p:spPr>
        <p:txBody>
          <a:bodyPr vert="horz" wrap="square" lIns="91440" tIns="45720" rIns="91440" bIns="45720" numCol="1" anchor="t" anchorCtr="0" compatLnSpc="1">
            <a:prstTxWarp prst="textNoShape">
              <a:avLst/>
            </a:prstTxWarp>
            <a:spAutoFit/>
          </a:bodyPr>
          <a:lstStyle/>
          <a:p>
            <a:pPr lvl="0" algn="ctr">
              <a:defRPr/>
            </a:pPr>
            <a:r>
              <a:rPr lang="en-US" sz="6600" b="1">
                <a:solidFill>
                  <a:srgbClr val="F4313F"/>
                </a:solidFill>
              </a:rPr>
              <a:t>Kilbride </a:t>
            </a:r>
            <a:r>
              <a:rPr lang="en-US" sz="6600" b="1">
                <a:solidFill>
                  <a:schemeClr val="bg1"/>
                </a:solidFill>
              </a:rPr>
              <a:t>Coaches</a:t>
            </a:r>
            <a:endParaRPr sz="66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48617"/>
                                        </p:tgtEl>
                                        <p:attrNameLst>
                                          <p:attrName>style.visibility</p:attrName>
                                        </p:attrNameLst>
                                      </p:cBhvr>
                                      <p:to>
                                        <p:strVal val="visible"/>
                                      </p:to>
                                    </p:set>
                                    <p:anim calcmode="lin" valueType="num">
                                      <p:cBhvr additive="base">
                                        <p:cTn id="7" dur="2000" fill="hold"/>
                                        <p:tgtEl>
                                          <p:spTgt spid="1048617"/>
                                        </p:tgtEl>
                                        <p:attrNameLst>
                                          <p:attrName>ppt_x</p:attrName>
                                        </p:attrNameLst>
                                      </p:cBhvr>
                                      <p:tavLst>
                                        <p:tav tm="0">
                                          <p:val>
                                            <p:strVal val="1+#ppt_w/2"/>
                                          </p:val>
                                        </p:tav>
                                        <p:tav tm="100000">
                                          <p:val>
                                            <p:strVal val="#ppt_x"/>
                                          </p:val>
                                        </p:tav>
                                      </p:tavLst>
                                    </p:anim>
                                    <p:anim calcmode="lin" valueType="num">
                                      <p:cBhvr additive="base">
                                        <p:cTn id="8" dur="2000" fill="hold"/>
                                        <p:tgtEl>
                                          <p:spTgt spid="104861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48616"/>
                                        </p:tgtEl>
                                        <p:attrNameLst>
                                          <p:attrName>style.visibility</p:attrName>
                                        </p:attrNameLst>
                                      </p:cBhvr>
                                      <p:to>
                                        <p:strVal val="visible"/>
                                      </p:to>
                                    </p:set>
                                    <p:anim calcmode="lin" valueType="num">
                                      <p:cBhvr additive="base">
                                        <p:cTn id="11" dur="2000" fill="hold"/>
                                        <p:tgtEl>
                                          <p:spTgt spid="1048616"/>
                                        </p:tgtEl>
                                        <p:attrNameLst>
                                          <p:attrName>ppt_x</p:attrName>
                                        </p:attrNameLst>
                                      </p:cBhvr>
                                      <p:tavLst>
                                        <p:tav tm="0">
                                          <p:val>
                                            <p:strVal val="1+#ppt_w/2"/>
                                          </p:val>
                                        </p:tav>
                                        <p:tav tm="100000">
                                          <p:val>
                                            <p:strVal val="#ppt_x"/>
                                          </p:val>
                                        </p:tav>
                                      </p:tavLst>
                                    </p:anim>
                                    <p:anim calcmode="lin" valueType="num">
                                      <p:cBhvr additive="base">
                                        <p:cTn id="12" dur="2000" fill="hold"/>
                                        <p:tgtEl>
                                          <p:spTgt spid="104861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48619"/>
                                        </p:tgtEl>
                                        <p:attrNameLst>
                                          <p:attrName>style.visibility</p:attrName>
                                        </p:attrNameLst>
                                      </p:cBhvr>
                                      <p:to>
                                        <p:strVal val="visible"/>
                                      </p:to>
                                    </p:set>
                                    <p:anim calcmode="lin" valueType="num">
                                      <p:cBhvr additive="base">
                                        <p:cTn id="15" dur="2000" fill="hold"/>
                                        <p:tgtEl>
                                          <p:spTgt spid="1048619"/>
                                        </p:tgtEl>
                                        <p:attrNameLst>
                                          <p:attrName>ppt_x</p:attrName>
                                        </p:attrNameLst>
                                      </p:cBhvr>
                                      <p:tavLst>
                                        <p:tav tm="0">
                                          <p:val>
                                            <p:strVal val="0-#ppt_w/2"/>
                                          </p:val>
                                        </p:tav>
                                        <p:tav tm="100000">
                                          <p:val>
                                            <p:strVal val="#ppt_x"/>
                                          </p:val>
                                        </p:tav>
                                      </p:tavLst>
                                    </p:anim>
                                    <p:anim calcmode="lin" valueType="num">
                                      <p:cBhvr additive="base">
                                        <p:cTn id="16" dur="2000" fill="hold"/>
                                        <p:tgtEl>
                                          <p:spTgt spid="1048619"/>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48618"/>
                                        </p:tgtEl>
                                        <p:attrNameLst>
                                          <p:attrName>style.visibility</p:attrName>
                                        </p:attrNameLst>
                                      </p:cBhvr>
                                      <p:to>
                                        <p:strVal val="visible"/>
                                      </p:to>
                                    </p:set>
                                    <p:anim calcmode="lin" valueType="num">
                                      <p:cBhvr additive="base">
                                        <p:cTn id="19" dur="2000" fill="hold"/>
                                        <p:tgtEl>
                                          <p:spTgt spid="1048618"/>
                                        </p:tgtEl>
                                        <p:attrNameLst>
                                          <p:attrName>ppt_x</p:attrName>
                                        </p:attrNameLst>
                                      </p:cBhvr>
                                      <p:tavLst>
                                        <p:tav tm="0">
                                          <p:val>
                                            <p:strVal val="0-#ppt_w/2"/>
                                          </p:val>
                                        </p:tav>
                                        <p:tav tm="100000">
                                          <p:val>
                                            <p:strVal val="#ppt_x"/>
                                          </p:val>
                                        </p:tav>
                                      </p:tavLst>
                                    </p:anim>
                                    <p:anim calcmode="lin" valueType="num">
                                      <p:cBhvr additive="base">
                                        <p:cTn id="20" dur="2000" fill="hold"/>
                                        <p:tgtEl>
                                          <p:spTgt spid="1048618"/>
                                        </p:tgtEl>
                                        <p:attrNameLst>
                                          <p:attrName>ppt_y</p:attrName>
                                        </p:attrNameLst>
                                      </p:cBhvr>
                                      <p:tavLst>
                                        <p:tav tm="0">
                                          <p:val>
                                            <p:strVal val="#ppt_y"/>
                                          </p:val>
                                        </p:tav>
                                        <p:tav tm="100000">
                                          <p:val>
                                            <p:strVal val="#ppt_y"/>
                                          </p:val>
                                        </p:tav>
                                      </p:tavLst>
                                    </p:anim>
                                  </p:childTnLst>
                                </p:cTn>
                              </p:par>
                              <p:par>
                                <p:cTn id="21" presetID="0" presetClass="path" presetSubtype="0" accel="50000" decel="50000" fill="hold" nodeType="withEffect">
                                  <p:stCondLst>
                                    <p:cond delay="0"/>
                                  </p:stCondLst>
                                  <p:childTnLst>
                                    <p:animMotion origin="layout" path="M 0.01055 -0.0206 L -0.1737 -0.025 " pathEditMode="relative" rAng="0" ptsTypes="AA">
                                      <p:cBhvr>
                                        <p:cTn id="22" dur="2000" spd="-100000" fill="hold"/>
                                        <p:tgtEl>
                                          <p:spTgt spid="2097158"/>
                                        </p:tgtEl>
                                        <p:attrNameLst>
                                          <p:attrName>ppt_x</p:attrName>
                                          <p:attrName>ppt_y</p:attrName>
                                        </p:attrNameLst>
                                      </p:cBhvr>
                                      <p:rCtr x="-9206" y="-231"/>
                                    </p:animMotion>
                                  </p:childTnLst>
                                </p:cTn>
                              </p:par>
                              <p:par>
                                <p:cTn id="23" presetID="47"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8633" name="TextBox 4"/>
          <p:cNvSpPr txBox="1"/>
          <p:nvPr/>
        </p:nvSpPr>
        <p:spPr bwMode="auto">
          <a:xfrm>
            <a:off x="910184" y="244156"/>
            <a:ext cx="6048672" cy="1384995"/>
          </a:xfrm>
          <a:prstGeom prst="rect">
            <a:avLst/>
          </a:prstGeom>
          <a:noFill/>
        </p:spPr>
        <p:txBody>
          <a:bodyPr wrap="square">
            <a:spAutoFit/>
          </a:bodyPr>
          <a:lstStyle/>
          <a:p>
            <a:pPr>
              <a:defRPr/>
            </a:pPr>
            <a:r>
              <a:rPr lang="en-US" sz="2800" b="1">
                <a:solidFill>
                  <a:srgbClr val="F4313F"/>
                </a:solidFill>
              </a:rPr>
              <a:t>Kilbride Coaches</a:t>
            </a:r>
            <a:r>
              <a:rPr lang="en-US" sz="2800" b="1"/>
              <a:t>: A Journey to </a:t>
            </a:r>
            <a:endParaRPr/>
          </a:p>
          <a:p>
            <a:pPr>
              <a:defRPr/>
            </a:pPr>
            <a:r>
              <a:rPr lang="en-US" sz="2800" b="1"/>
              <a:t>Digital Transformation and Brand Excellence</a:t>
            </a:r>
            <a:endParaRPr lang="en-US" sz="2800"/>
          </a:p>
        </p:txBody>
      </p:sp>
      <p:grpSp>
        <p:nvGrpSpPr>
          <p:cNvPr id="52" name="Group 8"/>
          <p:cNvGrpSpPr/>
          <p:nvPr/>
        </p:nvGrpSpPr>
        <p:grpSpPr bwMode="auto">
          <a:xfrm>
            <a:off x="9770287" y="4489953"/>
            <a:ext cx="2185670" cy="2185670"/>
            <a:chOff x="15758" y="7358"/>
            <a:chExt cx="3442" cy="3442"/>
          </a:xfrm>
        </p:grpSpPr>
        <p:sp>
          <p:nvSpPr>
            <p:cNvPr id="1048635"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36"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37" name="TextBox 37"/>
          <p:cNvSpPr txBox="1"/>
          <p:nvPr/>
        </p:nvSpPr>
        <p:spPr bwMode="auto">
          <a:xfrm>
            <a:off x="6274946" y="751987"/>
            <a:ext cx="5432864" cy="369332"/>
          </a:xfrm>
          <a:prstGeom prst="rect">
            <a:avLst/>
          </a:prstGeom>
          <a:noFill/>
        </p:spPr>
        <p:txBody>
          <a:bodyPr wrap="square" rtlCol="0" anchor="ctr">
            <a:spAutoFit/>
          </a:bodyPr>
          <a:lstStyle/>
          <a:p>
            <a:pPr>
              <a:defRPr/>
            </a:pPr>
            <a:r>
              <a:rPr lang="en-IN" sz="1800" b="1">
                <a:solidFill>
                  <a:srgbClr val="E62E40"/>
                </a:solidFill>
                <a:latin typeface="Calibri"/>
              </a:rPr>
              <a:t>Statement of the problem</a:t>
            </a:r>
            <a:r>
              <a:rPr lang="en-IN">
                <a:solidFill>
                  <a:srgbClr val="E62E40"/>
                </a:solidFill>
                <a:latin typeface="Aptos Display"/>
              </a:rPr>
              <a:t>………………………</a:t>
            </a:r>
            <a:endParaRPr/>
          </a:p>
        </p:txBody>
      </p:sp>
      <p:sp>
        <p:nvSpPr>
          <p:cNvPr id="1048638" name="TextBox 39"/>
          <p:cNvSpPr txBox="1"/>
          <p:nvPr/>
        </p:nvSpPr>
        <p:spPr bwMode="auto">
          <a:xfrm>
            <a:off x="6274944" y="1128786"/>
            <a:ext cx="5260443" cy="4953359"/>
          </a:xfrm>
          <a:prstGeom prst="rect">
            <a:avLst/>
          </a:prstGeom>
          <a:noFill/>
        </p:spPr>
        <p:txBody>
          <a:bodyPr wrap="square">
            <a:spAutoFit/>
          </a:bodyPr>
          <a:lstStyle/>
          <a:p>
            <a:pPr algn="just">
              <a:defRPr/>
            </a:pPr>
            <a:r>
              <a:rPr lang="en-US" sz="1400"/>
              <a:t>Kilbride Coaches approached </a:t>
            </a:r>
            <a:r>
              <a:rPr lang="en-US" sz="1400" b="1"/>
              <a:t>BrandYou Creative</a:t>
            </a:r>
            <a:r>
              <a:rPr lang="en-US" sz="1400"/>
              <a:t> with several pressing issues hindering their growth:</a:t>
            </a:r>
            <a:endParaRPr/>
          </a:p>
          <a:p>
            <a:pPr algn="just">
              <a:defRPr/>
            </a:pPr>
            <a:endParaRPr lang="en-US" sz="1400"/>
          </a:p>
          <a:p>
            <a:pPr marL="285750" lvl="0" indent="-285750" algn="just">
              <a:buFont typeface="Arial"/>
              <a:buChar char="•"/>
              <a:defRPr/>
            </a:pPr>
            <a:r>
              <a:rPr lang="en-US" sz="1400" b="1">
                <a:solidFill>
                  <a:schemeClr val="tx1"/>
                </a:solidFill>
              </a:rPr>
              <a:t>Outdated Digital Presence</a:t>
            </a:r>
            <a:r>
              <a:rPr lang="en-US" sz="1400">
                <a:solidFill>
                  <a:schemeClr val="tx1"/>
                </a:solidFill>
              </a:rPr>
              <a:t>: Their limited online presence, characterized by an outdated website that failed to effectively showcase their expertise, services, and innovation, hindered their ability to attract organic traffic and engage their target audience. The website's lack of search engine optimization further limited its visibility and impact.</a:t>
            </a:r>
            <a:endParaRPr>
              <a:solidFill>
                <a:schemeClr val="tx1"/>
              </a:solidFill>
            </a:endParaRPr>
          </a:p>
          <a:p>
            <a:pPr marL="285750" lvl="0" indent="-285750" algn="just">
              <a:buFont typeface="Arial"/>
              <a:buChar char="•"/>
              <a:defRPr/>
            </a:pPr>
            <a:endParaRPr sz="1400">
              <a:solidFill>
                <a:schemeClr val="tx1"/>
              </a:solidFill>
            </a:endParaRPr>
          </a:p>
          <a:p>
            <a:pPr marL="285750" lvl="0" indent="-285750" algn="just">
              <a:buFont typeface="Arial"/>
              <a:buChar char="•"/>
              <a:defRPr/>
            </a:pPr>
            <a:r>
              <a:rPr lang="en-US" sz="1400" b="1">
                <a:solidFill>
                  <a:schemeClr val="tx1"/>
                </a:solidFill>
              </a:rPr>
              <a:t>Inconsistent Branding</a:t>
            </a:r>
            <a:r>
              <a:rPr lang="en-US" sz="1400">
                <a:solidFill>
                  <a:schemeClr val="tx1"/>
                </a:solidFill>
              </a:rPr>
              <a:t>: Their brand identity didn’t align with their reputation for professionalism and reliability.</a:t>
            </a:r>
            <a:endParaRPr>
              <a:solidFill>
                <a:schemeClr val="tx1"/>
              </a:solidFill>
            </a:endParaRPr>
          </a:p>
          <a:p>
            <a:pPr marL="285750" lvl="0" indent="-285750" algn="just">
              <a:buFont typeface="Arial"/>
              <a:buChar char="•"/>
              <a:defRPr/>
            </a:pPr>
            <a:r>
              <a:rPr lang="en-US" sz="1400" b="1">
                <a:solidFill>
                  <a:schemeClr val="tx1"/>
                </a:solidFill>
              </a:rPr>
              <a:t>Limited Online Visibility</a:t>
            </a:r>
            <a:r>
              <a:rPr lang="en-US" sz="1400">
                <a:solidFill>
                  <a:schemeClr val="tx1"/>
                </a:solidFill>
              </a:rPr>
              <a:t>: With minimal SEO efforts and no cohesive digital marketing strategy, they struggled to compete in the crowded transportation market.</a:t>
            </a:r>
            <a:endParaRPr>
              <a:solidFill>
                <a:schemeClr val="tx1"/>
              </a:solidFill>
            </a:endParaRPr>
          </a:p>
          <a:p>
            <a:pPr marL="285750" lvl="0" indent="-285750" algn="just">
              <a:buFont typeface="Arial"/>
              <a:buChar char="•"/>
              <a:defRPr/>
            </a:pPr>
            <a:endParaRPr sz="1400">
              <a:solidFill>
                <a:schemeClr val="tx1"/>
              </a:solidFill>
            </a:endParaRPr>
          </a:p>
          <a:p>
            <a:pPr marL="285750" lvl="0" indent="-285750" algn="just">
              <a:buFont typeface="Arial"/>
              <a:buChar char="•"/>
              <a:defRPr/>
            </a:pPr>
            <a:r>
              <a:rPr lang="en-US" sz="1400" b="1">
                <a:solidFill>
                  <a:schemeClr val="tx1"/>
                </a:solidFill>
              </a:rPr>
              <a:t>Fragmented Communication</a:t>
            </a:r>
            <a:r>
              <a:rPr lang="en-US" sz="1400">
                <a:solidFill>
                  <a:schemeClr val="tx1"/>
                </a:solidFill>
              </a:rPr>
              <a:t>: Their messaging lacked clarity and failed to convey their unique value proposition effectively.</a:t>
            </a:r>
            <a:endParaRPr/>
          </a:p>
          <a:p>
            <a:pPr marL="285750" lvl="0" indent="-285750" algn="just">
              <a:buFont typeface="Arial"/>
              <a:buChar char="•"/>
              <a:defRPr/>
            </a:pPr>
            <a:endParaRPr lang="en-US" sz="1400"/>
          </a:p>
          <a:p>
            <a:pPr algn="just">
              <a:defRPr/>
            </a:pPr>
            <a:r>
              <a:rPr lang="en-US" sz="1400"/>
              <a:t>Kilbride Coaches needed a transformative branding strategy to enhance their online presence, engage their audience, and solidify their position in the competitive transport industry.</a:t>
            </a:r>
            <a:endParaRPr/>
          </a:p>
          <a:p>
            <a:pPr algn="just">
              <a:defRPr/>
            </a:pPr>
            <a:endParaRPr lang="en-US" sz="1100"/>
          </a:p>
        </p:txBody>
      </p:sp>
      <p:pic>
        <p:nvPicPr>
          <p:cNvPr id="2097160" name="Picture 17"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 name="TextBox 5"/>
          <p:cNvSpPr txBox="1"/>
          <p:nvPr/>
        </p:nvSpPr>
        <p:spPr bwMode="auto">
          <a:xfrm>
            <a:off x="878044" y="2070952"/>
            <a:ext cx="4975979" cy="2438759"/>
          </a:xfrm>
          <a:prstGeom prst="rect">
            <a:avLst/>
          </a:prstGeom>
          <a:noFill/>
        </p:spPr>
        <p:txBody>
          <a:bodyPr wrap="square">
            <a:spAutoFit/>
          </a:bodyPr>
          <a:lstStyle/>
          <a:p>
            <a:pPr algn="just">
              <a:defRPr/>
            </a:pPr>
            <a:r>
              <a:rPr lang="en-US" sz="1400"/>
              <a:t>Kilbride Coaches is a trusted name in Ireland’s transportation industry, known for providing high-quality bus services that prioritize reliability, safety, and comfort. With a modern fleet of vehicles and a professional, experienced staff, they cater to diverse customer needs—from individual travelers to group tours. Their commitment to punctuality and superior customer experience has established them as a leader in the field.</a:t>
            </a:r>
            <a:endParaRPr/>
          </a:p>
          <a:p>
            <a:pPr algn="just">
              <a:defRPr/>
            </a:pPr>
            <a:endParaRPr lang="en-US" sz="1400"/>
          </a:p>
          <a:p>
            <a:pPr algn="just">
              <a:defRPr/>
            </a:pPr>
            <a:r>
              <a:rPr lang="en-US" sz="1400"/>
              <a:t>Despite their stellar reputation offline, Kilbride Coaches faced challenges in translating their brand values into a compelling online presence.</a:t>
            </a:r>
            <a:endParaRPr/>
          </a:p>
        </p:txBody>
      </p:sp>
      <p:sp>
        <p:nvSpPr>
          <p:cNvPr id="11" name="TextBox 37"/>
          <p:cNvSpPr txBox="1"/>
          <p:nvPr/>
        </p:nvSpPr>
        <p:spPr bwMode="auto">
          <a:xfrm>
            <a:off x="878045" y="1667138"/>
            <a:ext cx="5432864" cy="369332"/>
          </a:xfrm>
          <a:prstGeom prst="rect">
            <a:avLst/>
          </a:prstGeom>
          <a:noFill/>
        </p:spPr>
        <p:txBody>
          <a:bodyPr wrap="square" rtlCol="0" anchor="ctr">
            <a:spAutoFit/>
          </a:bodyPr>
          <a:lstStyle/>
          <a:p>
            <a:pPr>
              <a:defRPr/>
            </a:pPr>
            <a:r>
              <a:rPr lang="en-IN" b="1">
                <a:solidFill>
                  <a:srgbClr val="E62E40"/>
                </a:solidFill>
                <a:latin typeface="Calibri"/>
              </a:rPr>
              <a:t>About the Client</a:t>
            </a:r>
            <a:endParaRPr lang="en-IN">
              <a:solidFill>
                <a:srgbClr val="E62E40"/>
              </a:solidFill>
              <a:latin typeface="Aptos Display"/>
            </a:endParaRPr>
          </a:p>
        </p:txBody>
      </p:sp>
      <p:pic>
        <p:nvPicPr>
          <p:cNvPr id="12" name="Picture 11"/>
          <p:cNvPicPr>
            <a:picLocks noChangeAspect="1"/>
          </p:cNvPicPr>
          <p:nvPr/>
        </p:nvPicPr>
        <p:blipFill>
          <a:blip r:embed="rId4"/>
          <a:srcRect l="18843" t="7323" r="9180" b="53967"/>
          <a:stretch/>
        </p:blipFill>
        <p:spPr bwMode="auto">
          <a:xfrm>
            <a:off x="958765" y="4882849"/>
            <a:ext cx="4647492" cy="140596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0"/>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4" name="Group 8"/>
          <p:cNvGrpSpPr/>
          <p:nvPr/>
        </p:nvGrpSpPr>
        <p:grpSpPr bwMode="auto">
          <a:xfrm>
            <a:off x="9719310" y="4313555"/>
            <a:ext cx="2185670" cy="2185670"/>
            <a:chOff x="15758" y="7358"/>
            <a:chExt cx="3442" cy="3442"/>
          </a:xfrm>
        </p:grpSpPr>
        <p:sp>
          <p:nvSpPr>
            <p:cNvPr id="1048639"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0"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41" name="TextBox 3"/>
          <p:cNvSpPr txBox="1"/>
          <p:nvPr/>
        </p:nvSpPr>
        <p:spPr bwMode="auto">
          <a:xfrm>
            <a:off x="931689" y="626634"/>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Approach &amp; Solution</a:t>
            </a:r>
            <a:endParaRPr/>
          </a:p>
        </p:txBody>
      </p:sp>
      <p:sp>
        <p:nvSpPr>
          <p:cNvPr id="1048642" name="TextBox 14"/>
          <p:cNvSpPr txBox="1"/>
          <p:nvPr/>
        </p:nvSpPr>
        <p:spPr bwMode="auto">
          <a:xfrm>
            <a:off x="931689" y="1160629"/>
            <a:ext cx="5164669" cy="4999078"/>
          </a:xfrm>
          <a:prstGeom prst="rect">
            <a:avLst/>
          </a:prstGeom>
          <a:noFill/>
        </p:spPr>
        <p:txBody>
          <a:bodyPr wrap="square">
            <a:spAutoFit/>
          </a:bodyPr>
          <a:lstStyle/>
          <a:p>
            <a:pPr algn="just">
              <a:defRPr/>
            </a:pPr>
            <a:r>
              <a:rPr lang="en-US" sz="1400"/>
              <a:t>To help Kilbride Coaches overcome their challenges we conducted a thorough consultation with the client to gain a deep understanding of their business operations, strategic goals, target market, and unique value proposition. Leveraging this insight, we developed a comprehensive strategic plan encompassing website design and development, marketing strategy, rebranding, and brand guideline development. Subsequently, we finalized the design, marketing plan, strategy, and execution.</a:t>
            </a:r>
            <a:endParaRPr/>
          </a:p>
          <a:p>
            <a:pPr algn="just">
              <a:defRPr/>
            </a:pPr>
            <a:endParaRPr lang="en-US" sz="1400"/>
          </a:p>
          <a:p>
            <a:pPr algn="just">
              <a:defRPr/>
            </a:pPr>
            <a:r>
              <a:rPr lang="en-US" sz="1400" b="1">
                <a:solidFill>
                  <a:srgbClr val="C00000"/>
                </a:solidFill>
              </a:rPr>
              <a:t>Discovery and Strategic Planning</a:t>
            </a:r>
            <a:endParaRPr lang="en-US" sz="1400">
              <a:solidFill>
                <a:srgbClr val="C00000"/>
              </a:solidFill>
            </a:endParaRPr>
          </a:p>
          <a:p>
            <a:pPr marL="285750" lvl="0" indent="-285750" algn="just">
              <a:buFont typeface="Arial"/>
              <a:buChar char="•"/>
              <a:defRPr/>
            </a:pPr>
            <a:r>
              <a:rPr lang="en-US" sz="1400"/>
              <a:t>We conducted in-depth consultations with Kilbride Coaches to understand their business goals, target audience, and competitive landscape.</a:t>
            </a:r>
            <a:endParaRPr/>
          </a:p>
          <a:p>
            <a:pPr marL="285750" lvl="0" indent="-285750" algn="just">
              <a:buFont typeface="Arial"/>
              <a:buChar char="•"/>
              <a:defRPr/>
            </a:pPr>
            <a:r>
              <a:rPr lang="en-US" sz="1400"/>
              <a:t>A comprehensive strategic plan was developed, including rebranding, website design, SEO optimization, and content marketing.</a:t>
            </a:r>
            <a:endParaRPr/>
          </a:p>
          <a:p>
            <a:pPr lvl="0" algn="just">
              <a:defRPr/>
            </a:pPr>
            <a:endParaRPr lang="en-US" sz="1400"/>
          </a:p>
          <a:p>
            <a:pPr algn="just">
              <a:defRPr/>
            </a:pPr>
            <a:r>
              <a:rPr lang="en-US" sz="1400" b="1">
                <a:solidFill>
                  <a:srgbClr val="C00000"/>
                </a:solidFill>
              </a:rPr>
              <a:t>Rebranding and Visual Identity</a:t>
            </a:r>
            <a:endParaRPr lang="en-US" sz="1400">
              <a:solidFill>
                <a:srgbClr val="C00000"/>
              </a:solidFill>
            </a:endParaRPr>
          </a:p>
          <a:p>
            <a:pPr marL="285750" lvl="0" indent="-285750" algn="just">
              <a:buFont typeface="Arial"/>
              <a:buChar char="•"/>
              <a:defRPr/>
            </a:pPr>
            <a:r>
              <a:rPr lang="en-US" sz="1400"/>
              <a:t>We created a refreshed logo that conveyed Kilbride’s professionalism, reliability, and modernity.</a:t>
            </a:r>
            <a:endParaRPr/>
          </a:p>
          <a:p>
            <a:pPr marL="285750" lvl="0" indent="-285750" algn="just">
              <a:buFont typeface="Arial"/>
              <a:buChar char="•"/>
              <a:defRPr/>
            </a:pPr>
            <a:r>
              <a:rPr lang="en-US" sz="1400"/>
              <a:t>A cohesive visual identity system, including brand guidelines, ensured consistency across all touchpoints—from vehicle signage to marketing materials.</a:t>
            </a:r>
            <a:endParaRPr/>
          </a:p>
        </p:txBody>
      </p:sp>
      <p:pic>
        <p:nvPicPr>
          <p:cNvPr id="2097161"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sp>
        <p:nvSpPr>
          <p:cNvPr id="1048643" name="TextBox 1"/>
          <p:cNvSpPr txBox="1"/>
          <p:nvPr/>
        </p:nvSpPr>
        <p:spPr bwMode="auto">
          <a:xfrm>
            <a:off x="6334113" y="1088299"/>
            <a:ext cx="5164669" cy="4999078"/>
          </a:xfrm>
          <a:prstGeom prst="rect">
            <a:avLst/>
          </a:prstGeom>
          <a:noFill/>
        </p:spPr>
        <p:txBody>
          <a:bodyPr wrap="square">
            <a:spAutoFit/>
          </a:bodyPr>
          <a:lstStyle/>
          <a:p>
            <a:pPr algn="just">
              <a:defRPr/>
            </a:pPr>
            <a:r>
              <a:rPr lang="en-US" sz="1400" b="1">
                <a:solidFill>
                  <a:srgbClr val="C00000"/>
                </a:solidFill>
              </a:rPr>
              <a:t>Website Design and Development</a:t>
            </a:r>
            <a:endParaRPr lang="en-US" sz="1400">
              <a:solidFill>
                <a:srgbClr val="C00000"/>
              </a:solidFill>
            </a:endParaRPr>
          </a:p>
          <a:p>
            <a:pPr marL="285750" lvl="0" indent="-285750" algn="just">
              <a:buFont typeface="Arial"/>
              <a:buChar char="•"/>
              <a:defRPr/>
            </a:pPr>
            <a:r>
              <a:rPr lang="en-US" sz="1400"/>
              <a:t>We designed a bespoke, user-friendly website that emphasized seamless navigation and visually engaging design.</a:t>
            </a:r>
            <a:endParaRPr/>
          </a:p>
          <a:p>
            <a:pPr marL="285750" lvl="0" indent="-285750" algn="just">
              <a:buFont typeface="Arial"/>
              <a:buChar char="•"/>
              <a:defRPr/>
            </a:pPr>
            <a:r>
              <a:rPr lang="en-US" sz="1400"/>
              <a:t>The site was optimized for both desktop and mobile users, featuring clear calls-to-action and comprehensive service information.</a:t>
            </a:r>
            <a:endParaRPr/>
          </a:p>
          <a:p>
            <a:pPr lvl="0" algn="just">
              <a:defRPr/>
            </a:pPr>
            <a:r>
              <a:rPr lang="en-US" sz="1400"/>
              <a:t>Content text was rewritten to highlight Kilbride’s unique offerings, customer benefits, and commitment to excellence.</a:t>
            </a:r>
            <a:endParaRPr/>
          </a:p>
          <a:p>
            <a:pPr lvl="0" algn="just">
              <a:defRPr/>
            </a:pPr>
            <a:endParaRPr lang="en-US" sz="1400"/>
          </a:p>
          <a:p>
            <a:pPr algn="just">
              <a:defRPr/>
            </a:pPr>
            <a:r>
              <a:rPr lang="en-US" sz="1400" b="1">
                <a:solidFill>
                  <a:srgbClr val="C00000"/>
                </a:solidFill>
              </a:rPr>
              <a:t>Digital Marketing and SEO</a:t>
            </a:r>
            <a:endParaRPr lang="en-US" sz="1400">
              <a:solidFill>
                <a:srgbClr val="C00000"/>
              </a:solidFill>
            </a:endParaRPr>
          </a:p>
          <a:p>
            <a:pPr marL="285750" lvl="0" indent="-285750" algn="just">
              <a:buFont typeface="Arial"/>
              <a:buChar char="•"/>
              <a:defRPr/>
            </a:pPr>
            <a:r>
              <a:rPr lang="en-US" sz="1400"/>
              <a:t>We implemented a targeted SEO strategy to improve Kilbride’s search engine rankings and drive organic traffic.</a:t>
            </a:r>
            <a:endParaRPr/>
          </a:p>
          <a:p>
            <a:pPr marL="285750" lvl="0" indent="-285750" algn="just">
              <a:buFont typeface="Arial"/>
              <a:buChar char="•"/>
              <a:defRPr/>
            </a:pPr>
            <a:r>
              <a:rPr lang="en-US" sz="1400"/>
              <a:t>Google Analytics and Search Console were integrated to monitor website performance and inform future decisions.</a:t>
            </a:r>
            <a:endParaRPr/>
          </a:p>
          <a:p>
            <a:pPr marL="285750" lvl="0" indent="-285750" algn="just">
              <a:buFont typeface="Arial"/>
              <a:buChar char="•"/>
              <a:defRPr/>
            </a:pPr>
            <a:r>
              <a:rPr lang="en-US" sz="1400"/>
              <a:t>A PPC and Facebook marketing strategy was developed to expand their reach and engage with potential customers.</a:t>
            </a:r>
            <a:endParaRPr/>
          </a:p>
          <a:p>
            <a:pPr lvl="0" algn="just">
              <a:defRPr/>
            </a:pPr>
            <a:endParaRPr lang="en-US" sz="1400"/>
          </a:p>
          <a:p>
            <a:pPr algn="just">
              <a:defRPr/>
            </a:pPr>
            <a:r>
              <a:rPr lang="en-US" sz="1400" b="1">
                <a:solidFill>
                  <a:srgbClr val="C00000"/>
                </a:solidFill>
              </a:rPr>
              <a:t>Content and Branding Materials</a:t>
            </a:r>
            <a:endParaRPr lang="en-US" sz="1400">
              <a:solidFill>
                <a:srgbClr val="C00000"/>
              </a:solidFill>
            </a:endParaRPr>
          </a:p>
          <a:p>
            <a:pPr marL="285750" lvl="0" indent="-285750" algn="just">
              <a:buFont typeface="Arial"/>
              <a:buChar char="•"/>
              <a:defRPr/>
            </a:pPr>
            <a:r>
              <a:rPr lang="en-US" sz="1400"/>
              <a:t>A content plan was delivered to guide ongoing blog posts, social media updates, and email campaigns.</a:t>
            </a:r>
            <a:endParaRPr/>
          </a:p>
          <a:p>
            <a:pPr marL="285750" lvl="0" indent="-285750" algn="just">
              <a:buFont typeface="Arial"/>
              <a:buChar char="•"/>
              <a:defRPr/>
            </a:pPr>
            <a:r>
              <a:rPr lang="en-US" sz="1400"/>
              <a:t>We designed and provided all logo formats, stickers, onsite signage, and vehicle branding to ensure a professional, cohesive appearance.</a:t>
            </a:r>
            <a:endParaRPr/>
          </a:p>
        </p:txBody>
      </p:sp>
      <p:pic>
        <p:nvPicPr>
          <p:cNvPr id="3" name="Picture 2"/>
          <p:cNvPicPr>
            <a:picLocks noChangeAspect="1"/>
          </p:cNvPicPr>
          <p:nvPr/>
        </p:nvPicPr>
        <p:blipFill>
          <a:blip r:embed="rId4"/>
          <a:srcRect l="8189" t="20966" r="6518" b="23605"/>
          <a:stretch/>
        </p:blipFill>
        <p:spPr bwMode="auto">
          <a:xfrm>
            <a:off x="10632504" y="47132"/>
            <a:ext cx="1512168" cy="6226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1"/>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6" name="Group 8"/>
          <p:cNvGrpSpPr/>
          <p:nvPr/>
        </p:nvGrpSpPr>
        <p:grpSpPr bwMode="auto">
          <a:xfrm>
            <a:off x="9719310" y="4313555"/>
            <a:ext cx="2185670" cy="2185670"/>
            <a:chOff x="15758" y="7358"/>
            <a:chExt cx="3442" cy="3442"/>
          </a:xfrm>
        </p:grpSpPr>
        <p:sp>
          <p:nvSpPr>
            <p:cNvPr id="1048644"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5"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46" name="TextBox 3"/>
          <p:cNvSpPr txBox="1"/>
          <p:nvPr/>
        </p:nvSpPr>
        <p:spPr bwMode="auto">
          <a:xfrm>
            <a:off x="1044825" y="364969"/>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Achievements and Results.</a:t>
            </a:r>
            <a:endParaRPr/>
          </a:p>
        </p:txBody>
      </p:sp>
      <p:sp>
        <p:nvSpPr>
          <p:cNvPr id="1048647" name="TextBox 14"/>
          <p:cNvSpPr txBox="1"/>
          <p:nvPr/>
        </p:nvSpPr>
        <p:spPr bwMode="auto">
          <a:xfrm>
            <a:off x="1044824" y="977990"/>
            <a:ext cx="7677621" cy="3932279"/>
          </a:xfrm>
          <a:prstGeom prst="rect">
            <a:avLst/>
          </a:prstGeom>
          <a:noFill/>
        </p:spPr>
        <p:txBody>
          <a:bodyPr wrap="square">
            <a:spAutoFit/>
          </a:bodyPr>
          <a:lstStyle/>
          <a:p>
            <a:pPr algn="just">
              <a:defRPr/>
            </a:pPr>
            <a:r>
              <a:rPr lang="en-US" sz="1400"/>
              <a:t>Our partnership with Kilbride Coaches delivered impressive results:</a:t>
            </a:r>
            <a:endParaRPr/>
          </a:p>
          <a:p>
            <a:pPr lvl="0" algn="just">
              <a:defRPr/>
            </a:pPr>
            <a:endParaRPr lang="en-US" sz="1400" b="1"/>
          </a:p>
          <a:p>
            <a:pPr marL="285750" lvl="0" indent="-285750" algn="just">
              <a:buFont typeface="Arial"/>
              <a:buChar char="•"/>
              <a:defRPr/>
            </a:pPr>
            <a:r>
              <a:rPr lang="en-US" sz="1400" b="1">
                <a:solidFill>
                  <a:srgbClr val="C00000"/>
                </a:solidFill>
              </a:rPr>
              <a:t>Enhanced Online Presence</a:t>
            </a:r>
            <a:r>
              <a:rPr lang="en-US" sz="1400">
                <a:solidFill>
                  <a:srgbClr val="C00000"/>
                </a:solidFill>
              </a:rPr>
              <a:t>: </a:t>
            </a:r>
            <a:r>
              <a:rPr lang="en-US" sz="1400"/>
              <a:t>The new website saw an exponential</a:t>
            </a:r>
            <a:r>
              <a:rPr lang="en-US" sz="1400" b="1"/>
              <a:t> </a:t>
            </a:r>
            <a:r>
              <a:rPr lang="en-US" sz="1400"/>
              <a:t>increase in traffic within the first three months, with a significant boost in mobile visitors.</a:t>
            </a:r>
            <a:endParaRPr/>
          </a:p>
          <a:p>
            <a:pPr marL="285750" lvl="0" indent="-285750" algn="just">
              <a:buFont typeface="Arial"/>
              <a:buChar char="•"/>
              <a:defRPr/>
            </a:pPr>
            <a:endParaRPr lang="en-US" sz="1400">
              <a:solidFill>
                <a:srgbClr val="C00000"/>
              </a:solidFill>
            </a:endParaRPr>
          </a:p>
          <a:p>
            <a:pPr marL="285750" lvl="0" indent="-285750" algn="just">
              <a:buFont typeface="Arial"/>
              <a:buChar char="•"/>
              <a:defRPr/>
            </a:pPr>
            <a:r>
              <a:rPr lang="en-US" sz="1400" b="1">
                <a:solidFill>
                  <a:srgbClr val="C00000"/>
                </a:solidFill>
              </a:rPr>
              <a:t>Improved Brand Recognition</a:t>
            </a:r>
            <a:r>
              <a:rPr lang="en-US" sz="1400">
                <a:solidFill>
                  <a:srgbClr val="C00000"/>
                </a:solidFill>
              </a:rPr>
              <a:t>: </a:t>
            </a:r>
            <a:r>
              <a:rPr lang="en-US" sz="1400"/>
              <a:t>The refreshed logo and visual identity resonated with customers, solidifying Kilbride’s reputation as a modern, reliable transportation provider.</a:t>
            </a:r>
            <a:endParaRPr/>
          </a:p>
          <a:p>
            <a:pPr marL="285750" lvl="0" indent="-285750" algn="just">
              <a:buFont typeface="Arial"/>
              <a:buChar char="•"/>
              <a:defRPr/>
            </a:pPr>
            <a:endParaRPr lang="en-US" sz="1400"/>
          </a:p>
          <a:p>
            <a:pPr marL="285750" lvl="0" indent="-285750" algn="just">
              <a:buFont typeface="Arial"/>
              <a:buChar char="•"/>
              <a:defRPr/>
            </a:pPr>
            <a:r>
              <a:rPr lang="en-US" sz="1400" b="1">
                <a:solidFill>
                  <a:srgbClr val="C00000"/>
                </a:solidFill>
              </a:rPr>
              <a:t>Higher Engagement</a:t>
            </a:r>
            <a:r>
              <a:rPr lang="en-US" sz="1400">
                <a:solidFill>
                  <a:srgbClr val="C00000"/>
                </a:solidFill>
              </a:rPr>
              <a:t>: </a:t>
            </a:r>
            <a:r>
              <a:rPr lang="en-US" sz="1400"/>
              <a:t>Social media campaigns increased follower count, while PPC ads led to a significant rise in inquiries.</a:t>
            </a:r>
            <a:endParaRPr/>
          </a:p>
          <a:p>
            <a:pPr marL="285750" lvl="0" indent="-285750" algn="just">
              <a:buFont typeface="Arial"/>
              <a:buChar char="•"/>
              <a:defRPr/>
            </a:pPr>
            <a:endParaRPr lang="en-US" sz="1400">
              <a:solidFill>
                <a:srgbClr val="C00000"/>
              </a:solidFill>
            </a:endParaRPr>
          </a:p>
          <a:p>
            <a:pPr marL="285750" lvl="0" indent="-285750" algn="just">
              <a:buFont typeface="Arial"/>
              <a:buChar char="•"/>
              <a:defRPr/>
            </a:pPr>
            <a:r>
              <a:rPr lang="en-US" sz="1400" b="1">
                <a:solidFill>
                  <a:srgbClr val="C00000"/>
                </a:solidFill>
              </a:rPr>
              <a:t>Boosted SEO Rankings</a:t>
            </a:r>
            <a:endParaRPr/>
          </a:p>
          <a:p>
            <a:pPr marL="285750" lvl="0" indent="-285750" algn="just">
              <a:buFont typeface="Arial"/>
              <a:buChar char="•"/>
              <a:defRPr/>
            </a:pPr>
            <a:endParaRPr lang="en-US" sz="1400"/>
          </a:p>
          <a:p>
            <a:pPr marL="285750" lvl="0" indent="-285750" algn="just">
              <a:buFont typeface="Arial"/>
              <a:buChar char="•"/>
              <a:defRPr/>
            </a:pPr>
            <a:r>
              <a:rPr lang="en-US" sz="1400" b="1">
                <a:solidFill>
                  <a:srgbClr val="C00000"/>
                </a:solidFill>
              </a:rPr>
              <a:t>Streamlined Communication</a:t>
            </a:r>
            <a:r>
              <a:rPr lang="en-US" sz="1400">
                <a:solidFill>
                  <a:srgbClr val="C00000"/>
                </a:solidFill>
              </a:rPr>
              <a:t>: </a:t>
            </a:r>
            <a:r>
              <a:rPr lang="en-US" sz="1400"/>
              <a:t>The cohesive branding and clear messaging created a unified experience across all platforms, strengthening customer trust and loyalty.</a:t>
            </a:r>
            <a:endParaRPr/>
          </a:p>
          <a:p>
            <a:pPr algn="just">
              <a:defRPr/>
            </a:pPr>
            <a:endParaRPr lang="en-US" sz="1400"/>
          </a:p>
          <a:p>
            <a:pPr algn="just">
              <a:defRPr/>
            </a:pPr>
            <a:r>
              <a:rPr lang="en-US" sz="1400"/>
              <a:t>Kilbride Coaches successfully transitioned into a digitally savvy, customer-focused brand that stands out in the competitive transportation industry.</a:t>
            </a:r>
            <a:endParaRPr/>
          </a:p>
        </p:txBody>
      </p:sp>
      <p:pic>
        <p:nvPicPr>
          <p:cNvPr id="2097162"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2" name="Picture 1"/>
          <p:cNvPicPr>
            <a:picLocks noChangeAspect="1"/>
          </p:cNvPicPr>
          <p:nvPr/>
        </p:nvPicPr>
        <p:blipFill>
          <a:blip r:embed="rId4"/>
          <a:srcRect l="8189" t="20966" r="6518" b="23605"/>
          <a:stretch/>
        </p:blipFill>
        <p:spPr bwMode="auto">
          <a:xfrm>
            <a:off x="10632504" y="47132"/>
            <a:ext cx="1512168" cy="6226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2"/>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58" name="Group 8"/>
          <p:cNvGrpSpPr/>
          <p:nvPr/>
        </p:nvGrpSpPr>
        <p:grpSpPr bwMode="auto">
          <a:xfrm>
            <a:off x="9719310" y="4313555"/>
            <a:ext cx="2185670" cy="2185670"/>
            <a:chOff x="15758" y="7358"/>
            <a:chExt cx="3442" cy="3442"/>
          </a:xfrm>
        </p:grpSpPr>
        <p:sp>
          <p:nvSpPr>
            <p:cNvPr id="1048648"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49"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048650" name="TextBox 3"/>
          <p:cNvSpPr txBox="1"/>
          <p:nvPr/>
        </p:nvSpPr>
        <p:spPr bwMode="auto">
          <a:xfrm>
            <a:off x="1044825" y="721210"/>
            <a:ext cx="6099142" cy="461665"/>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Commitment</a:t>
            </a:r>
            <a:endParaRPr/>
          </a:p>
        </p:txBody>
      </p:sp>
      <p:sp>
        <p:nvSpPr>
          <p:cNvPr id="1048651" name="TextBox 14"/>
          <p:cNvSpPr txBox="1"/>
          <p:nvPr/>
        </p:nvSpPr>
        <p:spPr bwMode="auto">
          <a:xfrm>
            <a:off x="1044824" y="1243809"/>
            <a:ext cx="7677621" cy="4358999"/>
          </a:xfrm>
          <a:prstGeom prst="rect">
            <a:avLst/>
          </a:prstGeom>
          <a:noFill/>
        </p:spPr>
        <p:txBody>
          <a:bodyPr wrap="square">
            <a:spAutoFit/>
          </a:bodyPr>
          <a:lstStyle/>
          <a:p>
            <a:pPr algn="just">
              <a:defRPr/>
            </a:pPr>
            <a:r>
              <a:rPr lang="en-US" sz="1400"/>
              <a:t>At BrandYou Creative, we understand the challenges businesses face in building a strong, consistent brand. Whether you’re in transportation or any other industry, we’re committed to helping you achieve your goals through strategic planning, creative design, and effective marketing execution.</a:t>
            </a:r>
            <a:endParaRPr/>
          </a:p>
          <a:p>
            <a:pPr algn="just">
              <a:defRPr/>
            </a:pPr>
            <a:endParaRPr lang="en-US" sz="1400"/>
          </a:p>
          <a:p>
            <a:pPr algn="just">
              <a:defRPr/>
            </a:pPr>
            <a:r>
              <a:rPr lang="en-US" sz="1400"/>
              <a:t>Here’s why you can trust us to deliver results:</a:t>
            </a:r>
            <a:endParaRPr/>
          </a:p>
          <a:p>
            <a:pPr algn="just">
              <a:defRPr/>
            </a:pPr>
            <a:endParaRPr lang="en-US" sz="1400"/>
          </a:p>
          <a:p>
            <a:pPr marL="285750" lvl="0" indent="-285750" algn="just">
              <a:buFont typeface="Arial"/>
              <a:buChar char="•"/>
              <a:defRPr/>
            </a:pPr>
            <a:r>
              <a:rPr lang="en-US" sz="1400" b="1">
                <a:solidFill>
                  <a:srgbClr val="C00000"/>
                </a:solidFill>
              </a:rPr>
              <a:t>Customized Strategies</a:t>
            </a:r>
            <a:r>
              <a:rPr lang="en-US" sz="1400"/>
              <a:t>: Every business is unique, and we tailor our services to meet your specific needs.</a:t>
            </a:r>
            <a:endParaRPr/>
          </a:p>
          <a:p>
            <a:pPr marL="285750" lvl="0" indent="-285750" algn="just">
              <a:buFont typeface="Arial"/>
              <a:buChar char="•"/>
              <a:defRPr/>
            </a:pPr>
            <a:endParaRPr lang="en-US" sz="1400"/>
          </a:p>
          <a:p>
            <a:pPr marL="285750" lvl="0" indent="-285750" algn="just">
              <a:buFont typeface="Arial"/>
              <a:buChar char="•"/>
              <a:defRPr/>
            </a:pPr>
            <a:r>
              <a:rPr lang="en-US" sz="1400" b="1">
                <a:solidFill>
                  <a:srgbClr val="C00000"/>
                </a:solidFill>
              </a:rPr>
              <a:t>Proven Expertise</a:t>
            </a:r>
            <a:r>
              <a:rPr lang="en-US" sz="1400">
                <a:solidFill>
                  <a:srgbClr val="C00000"/>
                </a:solidFill>
              </a:rPr>
              <a:t>: </a:t>
            </a:r>
            <a:r>
              <a:rPr lang="en-US" sz="1400"/>
              <a:t>With a track record of success, we combine creativity with data-driven strategies to maximize impact.</a:t>
            </a:r>
            <a:endParaRPr/>
          </a:p>
          <a:p>
            <a:pPr marL="285750" lvl="0" indent="-285750" algn="just">
              <a:buFont typeface="Arial"/>
              <a:buChar char="•"/>
              <a:defRPr/>
            </a:pPr>
            <a:endParaRPr lang="en-US" sz="1400"/>
          </a:p>
          <a:p>
            <a:pPr marL="285750" lvl="0" indent="-285750" algn="just">
              <a:buFont typeface="Arial"/>
              <a:buChar char="•"/>
              <a:defRPr/>
            </a:pPr>
            <a:r>
              <a:rPr lang="en-US" sz="1400" b="1">
                <a:solidFill>
                  <a:srgbClr val="C00000"/>
                </a:solidFill>
              </a:rPr>
              <a:t>Comprehensive Support</a:t>
            </a:r>
            <a:r>
              <a:rPr lang="en-US" sz="1400"/>
              <a:t>: From discovery to implementation, we’re with you every step of the way.</a:t>
            </a:r>
            <a:endParaRPr/>
          </a:p>
          <a:p>
            <a:pPr algn="just">
              <a:defRPr/>
            </a:pPr>
            <a:endParaRPr lang="en-US" sz="1400"/>
          </a:p>
          <a:p>
            <a:pPr algn="just">
              <a:defRPr/>
            </a:pPr>
            <a:r>
              <a:rPr lang="en-US" sz="1400"/>
              <a:t>Just like Kilbride Coaches, you can elevate your brand, engage your audience, and achieve your business objectives with BrandYou Creative.</a:t>
            </a:r>
            <a:endParaRPr/>
          </a:p>
          <a:p>
            <a:pPr algn="just">
              <a:defRPr/>
            </a:pPr>
            <a:endParaRPr lang="en-US" sz="1400"/>
          </a:p>
          <a:p>
            <a:pPr algn="just">
              <a:defRPr/>
            </a:pPr>
            <a:r>
              <a:rPr lang="en-US" sz="1400"/>
              <a:t>Let’s create your success story. </a:t>
            </a:r>
            <a:r>
              <a:rPr lang="en-US" sz="1400" b="1"/>
              <a:t>Contact us today</a:t>
            </a:r>
            <a:r>
              <a:rPr lang="en-US" sz="1400"/>
              <a:t> to start your journey toward a powerful, results-driven brand transformation!</a:t>
            </a:r>
            <a:endParaRPr/>
          </a:p>
          <a:p>
            <a:pPr>
              <a:defRPr/>
            </a:pPr>
            <a:r>
              <a:rPr lang="en-US" sz="1400"/>
              <a:t> </a:t>
            </a:r>
            <a:endParaRPr/>
          </a:p>
        </p:txBody>
      </p:sp>
      <p:sp>
        <p:nvSpPr>
          <p:cNvPr id="1048652" name="TextBox 15"/>
          <p:cNvSpPr txBox="1"/>
          <p:nvPr/>
        </p:nvSpPr>
        <p:spPr bwMode="auto">
          <a:xfrm>
            <a:off x="7981939" y="4887090"/>
            <a:ext cx="3654204" cy="1518364"/>
          </a:xfrm>
          <a:prstGeom prst="rect">
            <a:avLst/>
          </a:prstGeom>
          <a:noFill/>
        </p:spPr>
        <p:txBody>
          <a:bodyPr wrap="square">
            <a:spAutoFit/>
          </a:bodyPr>
          <a:lstStyle/>
          <a:p>
            <a:pPr algn="r">
              <a:spcAft>
                <a:spcPts val="800"/>
              </a:spcAft>
              <a:defRPr/>
            </a:pPr>
            <a:r>
              <a:rPr lang="en-IN" sz="1400">
                <a:solidFill>
                  <a:schemeClr val="bg1"/>
                </a:solidFill>
                <a:latin typeface="Aptos"/>
              </a:rPr>
              <a:t>This remarkable transformation is a testament to our dedication and expertise. Partnering with us opens doors to similar transformative journeys for brands seeking to thrive in today’s dynamic market landscape.</a:t>
            </a:r>
            <a:endParaRPr/>
          </a:p>
          <a:p>
            <a:pPr marL="0" marR="0" lvl="0" indent="0" algn="r"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pic>
        <p:nvPicPr>
          <p:cNvPr id="2097163"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8" y="281790"/>
            <a:ext cx="932180" cy="878840"/>
          </a:xfrm>
          <a:prstGeom prst="rect">
            <a:avLst/>
          </a:prstGeom>
        </p:spPr>
      </p:pic>
      <p:pic>
        <p:nvPicPr>
          <p:cNvPr id="9" name="Picture 8"/>
          <p:cNvPicPr>
            <a:picLocks noChangeAspect="1"/>
          </p:cNvPicPr>
          <p:nvPr/>
        </p:nvPicPr>
        <p:blipFill>
          <a:blip r:embed="rId4"/>
          <a:stretch/>
        </p:blipFill>
        <p:spPr bwMode="auto">
          <a:xfrm>
            <a:off x="16247" y="-459432"/>
            <a:ext cx="4867209" cy="5709783"/>
          </a:xfrm>
          <a:prstGeom prst="rect">
            <a:avLst/>
          </a:prstGeom>
        </p:spPr>
      </p:pic>
      <p:pic>
        <p:nvPicPr>
          <p:cNvPr id="2" name="Picture 1"/>
          <p:cNvPicPr>
            <a:picLocks noChangeAspect="1"/>
          </p:cNvPicPr>
          <p:nvPr/>
        </p:nvPicPr>
        <p:blipFill>
          <a:blip r:embed="rId5"/>
          <a:srcRect l="8189" t="20966" r="6518" b="23605"/>
          <a:stretch/>
        </p:blipFill>
        <p:spPr bwMode="auto">
          <a:xfrm>
            <a:off x="10632504" y="47132"/>
            <a:ext cx="1512168" cy="6226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3"/>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 name="Picture 1"/>
          <p:cNvPicPr>
            <a:picLocks noChangeAspect="1"/>
          </p:cNvPicPr>
          <p:nvPr/>
        </p:nvPicPr>
        <p:blipFill>
          <a:blip r:embed="rId3"/>
          <a:stretch/>
        </p:blipFill>
        <p:spPr bwMode="auto">
          <a:xfrm>
            <a:off x="315992" y="-22076"/>
            <a:ext cx="11904980" cy="6696551"/>
          </a:xfrm>
          <a:prstGeom prst="rect">
            <a:avLst/>
          </a:prstGeom>
        </p:spPr>
      </p:pic>
      <p:pic>
        <p:nvPicPr>
          <p:cNvPr id="2097165" name="Picture 1" descr="C:\Users\kim.tsok-nwok\Downloads\brand you creative group logos\BY Group logo\Brand You Creative Group Logo.pngBrand You Creative Group Logo"/>
          <p:cNvPicPr>
            <a:picLocks noChangeAspect="1"/>
          </p:cNvPicPr>
          <p:nvPr/>
        </p:nvPicPr>
        <p:blipFill>
          <a:blip r:embed="rId4"/>
          <a:srcRect l="90992" r="-1798" b="29930"/>
          <a:stretch/>
        </p:blipFill>
        <p:spPr bwMode="auto">
          <a:xfrm>
            <a:off x="177558" y="281790"/>
            <a:ext cx="932180" cy="878840"/>
          </a:xfrm>
          <a:prstGeom prst="rect">
            <a:avLst/>
          </a:prstGeom>
        </p:spPr>
      </p:pic>
      <p:grpSp>
        <p:nvGrpSpPr>
          <p:cNvPr id="60" name="Group 3"/>
          <p:cNvGrpSpPr/>
          <p:nvPr/>
        </p:nvGrpSpPr>
        <p:grpSpPr bwMode="auto">
          <a:xfrm>
            <a:off x="9719310" y="4313555"/>
            <a:ext cx="2185670" cy="2185670"/>
            <a:chOff x="15758" y="7358"/>
            <a:chExt cx="3442" cy="3442"/>
          </a:xfrm>
        </p:grpSpPr>
        <p:sp>
          <p:nvSpPr>
            <p:cNvPr id="1048653" name="Rectangles 1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048654" name="Rectangles 20"/>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100000" fill="hold"/>
                                        <p:tgtEl>
                                          <p:spTgt spid="2097165"/>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Rectangle 2"/>
          <p:cNvSpPr/>
          <p:nvPr/>
        </p:nvSpPr>
        <p:spPr bwMode="auto">
          <a:xfrm>
            <a:off x="8877200" y="0"/>
            <a:ext cx="33148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4" name="Rectangle 3"/>
          <p:cNvSpPr/>
          <p:nvPr/>
        </p:nvSpPr>
        <p:spPr bwMode="auto">
          <a:xfrm rot="5400000">
            <a:off x="1680120" y="-339079"/>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p>
        </p:txBody>
      </p:sp>
      <p:sp>
        <p:nvSpPr>
          <p:cNvPr id="27" name="Rectangle 7"/>
          <p:cNvSpPr>
            <a:spLocks noChangeArrowheads="1"/>
          </p:cNvSpPr>
          <p:nvPr/>
        </p:nvSpPr>
        <p:spPr bwMode="auto">
          <a:xfrm>
            <a:off x="6448688" y="487058"/>
            <a:ext cx="5260529" cy="2800767"/>
          </a:xfrm>
          <a:prstGeom prst="rect">
            <a:avLst/>
          </a:prstGeom>
          <a:noFill/>
          <a:ln>
            <a:noFill/>
          </a:ln>
          <a:effectLst/>
        </p:spPr>
        <p:txBody>
          <a:bodyPr vert="horz" wrap="square" lIns="91440" tIns="45720" rIns="91440" bIns="45720" numCol="1" anchor="t" anchorCtr="0" compatLnSpc="1">
            <a:spAutoFit/>
          </a:bodyPr>
          <a:lstStyle/>
          <a:p>
            <a:pPr marL="0" marR="0" lvl="0" indent="0" algn="r" defTabSz="914400">
              <a:lnSpc>
                <a:spcPct val="100000"/>
              </a:lnSpc>
              <a:spcBef>
                <a:spcPts val="0"/>
              </a:spcBef>
              <a:spcAft>
                <a:spcPts val="0"/>
              </a:spcAft>
              <a:buClrTx/>
              <a:buSzTx/>
              <a:buFontTx/>
              <a:buNone/>
              <a:defRPr/>
            </a:pPr>
            <a:r>
              <a:rPr lang="en-GB" sz="4400" b="1" i="0" u="none" strike="noStrike" cap="none" spc="0">
                <a:ln>
                  <a:noFill/>
                </a:ln>
                <a:solidFill>
                  <a:prstClr val="white"/>
                </a:solidFill>
                <a:latin typeface="Arial"/>
                <a:cs typeface="Arial"/>
              </a:rPr>
              <a:t>Multi – Award winning </a:t>
            </a:r>
            <a:r>
              <a:rPr lang="en-GB" sz="4400" b="1" i="0" u="none" strike="noStrike" cap="none" spc="0">
                <a:ln>
                  <a:noFill/>
                </a:ln>
                <a:solidFill>
                  <a:srgbClr val="C00000"/>
                </a:solidFill>
                <a:latin typeface="Arial"/>
                <a:cs typeface="Arial"/>
              </a:rPr>
              <a:t>Branding</a:t>
            </a:r>
            <a:r>
              <a:rPr lang="en-GB" sz="4400" b="1" i="0" u="none" strike="noStrike" cap="none" spc="0">
                <a:ln>
                  <a:noFill/>
                </a:ln>
                <a:solidFill>
                  <a:prstClr val="white"/>
                </a:solidFill>
                <a:latin typeface="Arial"/>
                <a:cs typeface="Arial"/>
              </a:rPr>
              <a:t> &amp; Marketing Agency</a:t>
            </a:r>
            <a:endParaRPr sz="1800" b="1" i="0" u="none" strike="noStrike" cap="none" spc="0">
              <a:ln>
                <a:noFill/>
              </a:ln>
              <a:solidFill>
                <a:srgbClr val="F4313F"/>
              </a:solidFill>
              <a:latin typeface="Calibri"/>
              <a:cs typeface="Arial"/>
            </a:endParaRPr>
          </a:p>
        </p:txBody>
      </p:sp>
      <p:sp>
        <p:nvSpPr>
          <p:cNvPr id="30" name="Rectangle 24"/>
          <p:cNvSpPr>
            <a:spLocks noChangeArrowheads="1"/>
          </p:cNvSpPr>
          <p:nvPr/>
        </p:nvSpPr>
        <p:spPr bwMode="auto">
          <a:xfrm>
            <a:off x="7379755" y="3428997"/>
            <a:ext cx="4329462" cy="954107"/>
          </a:xfrm>
          <a:prstGeom prst="rect">
            <a:avLst/>
          </a:prstGeom>
          <a:noFill/>
          <a:ln>
            <a:noFill/>
          </a:ln>
          <a:effectLst/>
        </p:spPr>
        <p:txBody>
          <a:bodyPr vert="horz" wrap="square" lIns="91440" tIns="45720" rIns="91440" bIns="45720" numCol="1" anchor="t" anchorCtr="0" compatLnSpc="1">
            <a:spAutoFit/>
          </a:bodyPr>
          <a:lstStyle/>
          <a:p>
            <a:pPr marL="0" marR="0" lvl="0" indent="0" algn="r" defTabSz="914400">
              <a:lnSpc>
                <a:spcPct val="100000"/>
              </a:lnSpc>
              <a:spcBef>
                <a:spcPts val="300"/>
              </a:spcBef>
              <a:spcAft>
                <a:spcPts val="300"/>
              </a:spcAft>
              <a:buClrTx/>
              <a:buSzTx/>
              <a:buFontTx/>
              <a:buNone/>
              <a:defRPr/>
            </a:pPr>
            <a:r>
              <a:rPr lang="en-IE" sz="2800" b="1">
                <a:solidFill>
                  <a:schemeClr val="bg1"/>
                </a:solidFill>
                <a:latin typeface="Arial Nova Light"/>
                <a:cs typeface="Arial"/>
              </a:rPr>
              <a:t>Over a </a:t>
            </a:r>
            <a:r>
              <a:rPr lang="en-IE" sz="2800" b="1">
                <a:solidFill>
                  <a:srgbClr val="FF0000"/>
                </a:solidFill>
                <a:latin typeface="Arial Nova Light"/>
                <a:cs typeface="Arial"/>
              </a:rPr>
              <a:t>Consecutive</a:t>
            </a:r>
            <a:r>
              <a:rPr lang="en-IE" sz="2800" b="1">
                <a:solidFill>
                  <a:schemeClr val="bg1"/>
                </a:solidFill>
                <a:latin typeface="Arial Nova Light"/>
                <a:cs typeface="Arial"/>
              </a:rPr>
              <a:t> Number of Years</a:t>
            </a:r>
            <a:endParaRPr sz="1400" b="1">
              <a:solidFill>
                <a:schemeClr val="bg1"/>
              </a:solidFill>
              <a:latin typeface="Arial Nova Light"/>
            </a:endParaRPr>
          </a:p>
        </p:txBody>
      </p:sp>
      <p:pic>
        <p:nvPicPr>
          <p:cNvPr id="21" name="Picture 20"/>
          <p:cNvPicPr>
            <a:picLocks noChangeAspect="1"/>
          </p:cNvPicPr>
          <p:nvPr/>
        </p:nvPicPr>
        <p:blipFill>
          <a:blip r:embed="rId3"/>
          <a:stretch/>
        </p:blipFill>
        <p:spPr bwMode="auto">
          <a:xfrm>
            <a:off x="2907982" y="-204425"/>
            <a:ext cx="3989724" cy="7266847"/>
          </a:xfrm>
          <a:prstGeom prst="rect">
            <a:avLst/>
          </a:prstGeom>
        </p:spPr>
      </p:pic>
      <p:pic>
        <p:nvPicPr>
          <p:cNvPr id="7" name="Picture 6" descr="A picture containing graphics, screenshot, graphic design, design&#10;&#10;Description automatically generated"/>
          <p:cNvPicPr>
            <a:picLocks noChangeAspect="1"/>
          </p:cNvPicPr>
          <p:nvPr/>
        </p:nvPicPr>
        <p:blipFill>
          <a:blip r:embed="rId4"/>
          <a:stretch/>
        </p:blipFill>
        <p:spPr bwMode="auto">
          <a:xfrm>
            <a:off x="-126824" y="859629"/>
            <a:ext cx="5944312" cy="5944312"/>
          </a:xfrm>
          <a:prstGeom prst="rect">
            <a:avLst/>
          </a:prstGeom>
        </p:spPr>
      </p:pic>
      <p:pic>
        <p:nvPicPr>
          <p:cNvPr id="2" name="Picture 1" descr="C:\Users\kim.tsok-nwok\Downloads\brand you creative group logos\BY Group logo\Brand You Creative Group Logo.pngBrand You Creative Group Logo"/>
          <p:cNvPicPr>
            <a:picLocks noChangeAspect="1"/>
          </p:cNvPicPr>
          <p:nvPr/>
        </p:nvPicPr>
        <p:blipFill>
          <a:blip r:embed="rId5"/>
          <a:srcRect l="90992" r="-1798" b="29930"/>
          <a:stretch/>
        </p:blipFill>
        <p:spPr bwMode="auto">
          <a:xfrm>
            <a:off x="-35471" y="161728"/>
            <a:ext cx="932180" cy="8788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1500"/>
                                        <p:tgtEl>
                                          <p:spTgt spid="27"/>
                                        </p:tgtEl>
                                      </p:cBhvr>
                                    </p:animEffect>
                                  </p:childTnLst>
                                </p:cTn>
                              </p:par>
                              <p:par>
                                <p:cTn id="14" presetID="2" presetClass="entr" presetSubtype="8"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1500" fill="hold"/>
                                        <p:tgtEl>
                                          <p:spTgt spid="7"/>
                                        </p:tgtEl>
                                        <p:attrNameLst>
                                          <p:attrName>ppt_x</p:attrName>
                                        </p:attrNameLst>
                                      </p:cBhvr>
                                      <p:tavLst>
                                        <p:tav tm="0">
                                          <p:val>
                                            <p:strVal val="0-#ppt_w/2"/>
                                          </p:val>
                                        </p:tav>
                                        <p:tav tm="100000">
                                          <p:val>
                                            <p:strVal val="#ppt_x"/>
                                          </p:val>
                                        </p:tav>
                                      </p:tavLst>
                                    </p:anim>
                                    <p:anim calcmode="lin" valueType="num">
                                      <p:cBhvr additive="base">
                                        <p:cTn id="17" dur="1500" fill="hold"/>
                                        <p:tgtEl>
                                          <p:spTgt spid="7"/>
                                        </p:tgtEl>
                                        <p:attrNameLst>
                                          <p:attrName>ppt_y</p:attrName>
                                        </p:attrNameLst>
                                      </p:cBhvr>
                                      <p:tavLst>
                                        <p:tav tm="0">
                                          <p:val>
                                            <p:strVal val="#ppt_y"/>
                                          </p:val>
                                        </p:tav>
                                        <p:tav tm="100000">
                                          <p:val>
                                            <p:strVal val="#ppt_y"/>
                                          </p:val>
                                        </p:tav>
                                      </p:tavLst>
                                    </p:anim>
                                  </p:childTnLst>
                                </p:cTn>
                              </p:par>
                              <p:par>
                                <p:cTn id="18" presetID="0" presetClass="path" presetSubtype="0" accel="50000" decel="50000" fill="hold" nodeType="withEffect">
                                  <p:stCondLst>
                                    <p:cond delay="0"/>
                                  </p:stCondLst>
                                  <p:childTnLst>
                                    <p:animMotion origin="layout" path="M 0.01315 -0.03287 L 0.01315 -0.71597 " pathEditMode="relative" ptsTypes="AA">
                                      <p:cBhvr>
                                        <p:cTn id="19"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tangle 3"/>
          <p:cNvSpPr/>
          <p:nvPr/>
        </p:nvSpPr>
        <p:spPr bwMode="auto">
          <a:xfrm>
            <a:off x="8877200" y="0"/>
            <a:ext cx="33148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2" name="Rectangle 1"/>
          <p:cNvSpPr/>
          <p:nvPr/>
        </p:nvSpPr>
        <p:spPr bwMode="auto">
          <a:xfrm>
            <a:off x="0" y="-1"/>
            <a:ext cx="8400256" cy="6858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p>
        </p:txBody>
      </p:sp>
      <p:sp>
        <p:nvSpPr>
          <p:cNvPr id="3" name="Rectangle 2"/>
          <p:cNvSpPr/>
          <p:nvPr/>
        </p:nvSpPr>
        <p:spPr bwMode="auto">
          <a:xfrm rot="5400000">
            <a:off x="1680120" y="-339079"/>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p>
        </p:txBody>
      </p:sp>
      <p:sp>
        <p:nvSpPr>
          <p:cNvPr id="44" name="Rectangle 12"/>
          <p:cNvSpPr>
            <a:spLocks noChangeArrowheads="1"/>
          </p:cNvSpPr>
          <p:nvPr/>
        </p:nvSpPr>
        <p:spPr bwMode="auto">
          <a:xfrm>
            <a:off x="6472432" y="269678"/>
            <a:ext cx="5366856" cy="784830"/>
          </a:xfrm>
          <a:prstGeom prst="rect">
            <a:avLst/>
          </a:prstGeom>
          <a:noFill/>
          <a:ln>
            <a:noFill/>
          </a:ln>
          <a:effectLst/>
        </p:spPr>
        <p:txBody>
          <a:bodyPr vert="horz" wrap="square" lIns="91440" tIns="45720" rIns="91440" bIns="45720" numCol="1" anchor="t" anchorCtr="0" compatLnSpc="1">
            <a:spAutoFit/>
          </a:bodyPr>
          <a:lstStyle/>
          <a:p>
            <a:pPr marL="0" marR="0" lvl="0" indent="0" algn="r" defTabSz="914400">
              <a:lnSpc>
                <a:spcPct val="100000"/>
              </a:lnSpc>
              <a:spcBef>
                <a:spcPts val="0"/>
              </a:spcBef>
              <a:spcAft>
                <a:spcPts val="0"/>
              </a:spcAft>
              <a:buClrTx/>
              <a:buSzTx/>
              <a:buFontTx/>
              <a:buNone/>
              <a:defRPr/>
            </a:pPr>
            <a:r>
              <a:rPr lang="en-GB" sz="4500" b="1">
                <a:solidFill>
                  <a:srgbClr val="F4313F"/>
                </a:solidFill>
                <a:latin typeface="Cronos Pro"/>
                <a:ea typeface="Play"/>
                <a:cs typeface="Cronos Pro"/>
              </a:rPr>
              <a:t>Contact Information</a:t>
            </a:r>
            <a:endParaRPr sz="4500" b="1">
              <a:solidFill>
                <a:srgbClr val="F4313F"/>
              </a:solidFill>
              <a:latin typeface="Cronos Pro"/>
              <a:ea typeface="Play"/>
              <a:cs typeface="Cronos Pro"/>
            </a:endParaRPr>
          </a:p>
        </p:txBody>
      </p:sp>
      <p:pic>
        <p:nvPicPr>
          <p:cNvPr id="45" name="Picture 44"/>
          <p:cNvPicPr>
            <a:picLocks noChangeAspect="1"/>
          </p:cNvPicPr>
          <p:nvPr/>
        </p:nvPicPr>
        <p:blipFill>
          <a:blip r:embed="rId3"/>
          <a:stretch/>
        </p:blipFill>
        <p:spPr bwMode="auto">
          <a:xfrm>
            <a:off x="7090730" y="1877849"/>
            <a:ext cx="720577" cy="735233"/>
          </a:xfrm>
          <a:prstGeom prst="rect">
            <a:avLst/>
          </a:prstGeom>
        </p:spPr>
      </p:pic>
      <p:pic>
        <p:nvPicPr>
          <p:cNvPr id="46" name="Picture 45"/>
          <p:cNvPicPr>
            <a:picLocks noChangeAspect="1"/>
          </p:cNvPicPr>
          <p:nvPr/>
        </p:nvPicPr>
        <p:blipFill>
          <a:blip r:embed="rId4"/>
          <a:stretch/>
        </p:blipFill>
        <p:spPr bwMode="auto">
          <a:xfrm>
            <a:off x="9688440" y="1877849"/>
            <a:ext cx="735233" cy="735233"/>
          </a:xfrm>
          <a:prstGeom prst="rect">
            <a:avLst/>
          </a:prstGeom>
        </p:spPr>
      </p:pic>
      <p:pic>
        <p:nvPicPr>
          <p:cNvPr id="47" name="Picture 46"/>
          <p:cNvPicPr>
            <a:picLocks noChangeAspect="1"/>
          </p:cNvPicPr>
          <p:nvPr/>
        </p:nvPicPr>
        <p:blipFill>
          <a:blip r:embed="rId5"/>
          <a:stretch/>
        </p:blipFill>
        <p:spPr bwMode="auto">
          <a:xfrm>
            <a:off x="7197291" y="4330183"/>
            <a:ext cx="649628" cy="735233"/>
          </a:xfrm>
          <a:prstGeom prst="rect">
            <a:avLst/>
          </a:prstGeom>
        </p:spPr>
      </p:pic>
      <p:sp>
        <p:nvSpPr>
          <p:cNvPr id="48" name="Rectangle 25"/>
          <p:cNvSpPr/>
          <p:nvPr/>
        </p:nvSpPr>
        <p:spPr bwMode="auto">
          <a:xfrm>
            <a:off x="6991924" y="2717100"/>
            <a:ext cx="2560459" cy="1251175"/>
          </a:xfrm>
          <a:prstGeom prst="rect">
            <a:avLst/>
          </a:prstGeom>
        </p:spPr>
        <p:txBody>
          <a:bodyPr wrap="square">
            <a:spAutoFit/>
          </a:bodyPr>
          <a:lstStyle/>
          <a:p>
            <a:pPr marL="0" marR="0" lvl="0" indent="0" algn="l" defTabSz="914400">
              <a:lnSpc>
                <a:spcPct val="150000"/>
              </a:lnSpc>
              <a:spcBef>
                <a:spcPts val="0"/>
              </a:spcBef>
              <a:spcAft>
                <a:spcPts val="600"/>
              </a:spcAft>
              <a:buClrTx/>
              <a:buSzTx/>
              <a:buFontTx/>
              <a:buNone/>
              <a:defRPr/>
            </a:pPr>
            <a:r>
              <a:rPr lang="en-GB" sz="1200" b="1">
                <a:solidFill>
                  <a:schemeClr val="bg1"/>
                </a:solidFill>
                <a:latin typeface="Cronos Pro"/>
                <a:ea typeface="Play"/>
                <a:cs typeface="Cronos Pro"/>
              </a:rPr>
              <a:t>ADDRESS</a:t>
            </a:r>
            <a:endParaRPr/>
          </a:p>
          <a:p>
            <a:pPr lvl="0">
              <a:lnSpc>
                <a:spcPct val="150000"/>
              </a:lnSpc>
              <a:defRPr/>
            </a:pPr>
            <a:r>
              <a:rPr lang="en-IE" sz="1200">
                <a:solidFill>
                  <a:schemeClr val="bg1"/>
                </a:solidFill>
                <a:latin typeface="Cronos Pro"/>
                <a:ea typeface="Play"/>
                <a:cs typeface="Cronos Pro"/>
              </a:rPr>
              <a:t>Keepers Cottage , 3 Dublin Road</a:t>
            </a:r>
            <a:endParaRPr/>
          </a:p>
          <a:p>
            <a:pPr lvl="0">
              <a:lnSpc>
                <a:spcPct val="150000"/>
              </a:lnSpc>
              <a:defRPr/>
            </a:pPr>
            <a:r>
              <a:rPr lang="en-IE" sz="1200">
                <a:solidFill>
                  <a:schemeClr val="bg1"/>
                </a:solidFill>
                <a:latin typeface="Cronos Pro"/>
                <a:ea typeface="Play"/>
                <a:cs typeface="Cronos Pro"/>
              </a:rPr>
              <a:t>Leixlip Co. Kildare</a:t>
            </a:r>
            <a:endParaRPr/>
          </a:p>
          <a:p>
            <a:pPr lvl="0">
              <a:lnSpc>
                <a:spcPct val="150000"/>
              </a:lnSpc>
              <a:defRPr/>
            </a:pPr>
            <a:r>
              <a:rPr lang="en-IE" sz="1200">
                <a:solidFill>
                  <a:schemeClr val="bg1"/>
                </a:solidFill>
                <a:latin typeface="Cronos Pro"/>
                <a:ea typeface="Play"/>
                <a:cs typeface="Cronos Pro"/>
              </a:rPr>
              <a:t>W23H3C4 Ireland</a:t>
            </a:r>
            <a:endParaRPr/>
          </a:p>
        </p:txBody>
      </p:sp>
      <p:sp>
        <p:nvSpPr>
          <p:cNvPr id="49" name="Rectangle 26"/>
          <p:cNvSpPr/>
          <p:nvPr/>
        </p:nvSpPr>
        <p:spPr bwMode="auto">
          <a:xfrm>
            <a:off x="9688440" y="2729679"/>
            <a:ext cx="1664144" cy="971676"/>
          </a:xfrm>
          <a:prstGeom prst="rect">
            <a:avLst/>
          </a:prstGeom>
        </p:spPr>
        <p:txBody>
          <a:bodyPr wrap="square">
            <a:spAutoFit/>
          </a:bodyPr>
          <a:lstStyle/>
          <a:p>
            <a:pPr marL="0" marR="0" lvl="0" indent="0" algn="l" defTabSz="914400">
              <a:lnSpc>
                <a:spcPct val="150000"/>
              </a:lnSpc>
              <a:spcBef>
                <a:spcPts val="0"/>
              </a:spcBef>
              <a:spcAft>
                <a:spcPts val="600"/>
              </a:spcAft>
              <a:buClrTx/>
              <a:buSzTx/>
              <a:buFontTx/>
              <a:buNone/>
              <a:defRPr/>
            </a:pPr>
            <a:r>
              <a:rPr lang="en-GB" sz="1200" b="1">
                <a:solidFill>
                  <a:schemeClr val="bg1"/>
                </a:solidFill>
                <a:latin typeface="Cronos Pro"/>
                <a:ea typeface="Play"/>
                <a:cs typeface="Cronos Pro"/>
              </a:rPr>
              <a:t>EMAIL ADDRESS</a:t>
            </a:r>
            <a:endParaRPr sz="1200" b="1">
              <a:solidFill>
                <a:schemeClr val="bg1"/>
              </a:solidFill>
              <a:latin typeface="Cronos Pro"/>
              <a:ea typeface="Play"/>
              <a:cs typeface="Cronos Pro"/>
            </a:endParaRPr>
          </a:p>
          <a:p>
            <a:pPr marL="0" marR="0" lvl="0" indent="0" algn="l" defTabSz="914400">
              <a:lnSpc>
                <a:spcPct val="150000"/>
              </a:lnSpc>
              <a:spcBef>
                <a:spcPts val="0"/>
              </a:spcBef>
              <a:spcAft>
                <a:spcPts val="0"/>
              </a:spcAft>
              <a:buClrTx/>
              <a:buSzTx/>
              <a:buFontTx/>
              <a:buNone/>
              <a:defRPr/>
            </a:pPr>
            <a:r>
              <a:rPr lang="en-GB" sz="1200" u="sng">
                <a:solidFill>
                  <a:schemeClr val="bg1"/>
                </a:solidFill>
                <a:latin typeface="Cronos Pro"/>
                <a:ea typeface="Play"/>
                <a:cs typeface="Cronos Pro"/>
                <a:hlinkClick r:id="rId6" tooltip="mailto:lee@brandyou.ie"/>
              </a:rPr>
              <a:t>lee@brandyou.ie</a:t>
            </a:r>
            <a:br>
              <a:rPr lang="en-GB" sz="1200">
                <a:solidFill>
                  <a:schemeClr val="bg1"/>
                </a:solidFill>
                <a:latin typeface="Cronos Pro"/>
                <a:ea typeface="Play"/>
                <a:cs typeface="Cronos Pro"/>
              </a:rPr>
            </a:br>
            <a:r>
              <a:rPr lang="en-GB" sz="1200">
                <a:solidFill>
                  <a:schemeClr val="bg1"/>
                </a:solidFill>
                <a:latin typeface="Cronos Pro"/>
                <a:ea typeface="Play"/>
                <a:cs typeface="Cronos Pro"/>
              </a:rPr>
              <a:t>www.brandyou.ie</a:t>
            </a:r>
            <a:endParaRPr sz="1200">
              <a:solidFill>
                <a:schemeClr val="bg1"/>
              </a:solidFill>
              <a:latin typeface="Cronos Pro"/>
              <a:ea typeface="Play"/>
              <a:cs typeface="Cronos Pro"/>
            </a:endParaRPr>
          </a:p>
        </p:txBody>
      </p:sp>
      <p:sp>
        <p:nvSpPr>
          <p:cNvPr id="50" name="Rectangle 27"/>
          <p:cNvSpPr/>
          <p:nvPr/>
        </p:nvSpPr>
        <p:spPr bwMode="auto">
          <a:xfrm>
            <a:off x="7043933" y="5164347"/>
            <a:ext cx="1916426" cy="1248675"/>
          </a:xfrm>
          <a:prstGeom prst="rect">
            <a:avLst/>
          </a:prstGeom>
        </p:spPr>
        <p:txBody>
          <a:bodyPr wrap="square">
            <a:spAutoFit/>
          </a:bodyPr>
          <a:lstStyle/>
          <a:p>
            <a:pPr lvl="0">
              <a:lnSpc>
                <a:spcPct val="150000"/>
              </a:lnSpc>
              <a:spcAft>
                <a:spcPts val="600"/>
              </a:spcAft>
              <a:defRPr/>
            </a:pPr>
            <a:r>
              <a:rPr lang="en-US" sz="1200" b="1" dirty="0">
                <a:solidFill>
                  <a:prstClr val="white"/>
                </a:solidFill>
                <a:latin typeface="Cronos Pro"/>
                <a:ea typeface="Play"/>
                <a:cs typeface="Cronos Pro"/>
              </a:rPr>
              <a:t>PHONE NUMBER</a:t>
            </a:r>
          </a:p>
          <a:p>
            <a:pPr lvl="0">
              <a:lnSpc>
                <a:spcPct val="150000"/>
              </a:lnSpc>
              <a:buClrTx/>
              <a:defRPr/>
            </a:pPr>
            <a:r>
              <a:rPr lang="en-US" sz="1200" dirty="0">
                <a:solidFill>
                  <a:schemeClr val="bg1"/>
                </a:solidFill>
                <a:latin typeface="Cronos Pro"/>
              </a:rPr>
              <a:t>Dublin +353 1 270 9501</a:t>
            </a:r>
            <a:br>
              <a:rPr lang="en-US" sz="1200" dirty="0">
                <a:solidFill>
                  <a:schemeClr val="bg1"/>
                </a:solidFill>
                <a:latin typeface="Cronos Pro"/>
              </a:rPr>
            </a:br>
            <a:r>
              <a:rPr lang="en-US" sz="1200" dirty="0">
                <a:solidFill>
                  <a:schemeClr val="bg1"/>
                </a:solidFill>
                <a:latin typeface="Cronos Pro"/>
              </a:rPr>
              <a:t>Dublin +353 1 270 8997</a:t>
            </a:r>
            <a:br>
              <a:rPr lang="en-US" sz="1200" dirty="0">
                <a:solidFill>
                  <a:schemeClr val="bg1"/>
                </a:solidFill>
                <a:latin typeface="Cronos Pro"/>
              </a:rPr>
            </a:br>
            <a:r>
              <a:rPr lang="en-US" sz="1200" dirty="0">
                <a:solidFill>
                  <a:schemeClr val="bg1"/>
                </a:solidFill>
                <a:latin typeface="Cronos Pro"/>
              </a:rPr>
              <a:t>Mobile +353 85 251 2558</a:t>
            </a:r>
          </a:p>
        </p:txBody>
      </p:sp>
      <p:pic>
        <p:nvPicPr>
          <p:cNvPr id="51" name="Picture 50" descr="Logo, icon&#10;&#10;Description automatically generated"/>
          <p:cNvPicPr>
            <a:picLocks noChangeAspect="1"/>
          </p:cNvPicPr>
          <p:nvPr/>
        </p:nvPicPr>
        <p:blipFill>
          <a:blip r:embed="rId7"/>
          <a:stretch/>
        </p:blipFill>
        <p:spPr bwMode="auto">
          <a:xfrm>
            <a:off x="11261066" y="5404717"/>
            <a:ext cx="485411" cy="482759"/>
          </a:xfrm>
          <a:prstGeom prst="rect">
            <a:avLst/>
          </a:prstGeom>
        </p:spPr>
      </p:pic>
      <p:pic>
        <p:nvPicPr>
          <p:cNvPr id="52" name="Picture 51" descr="Icon&#10;&#10;Description automatically generated"/>
          <p:cNvPicPr>
            <a:picLocks noChangeAspect="1"/>
          </p:cNvPicPr>
          <p:nvPr/>
        </p:nvPicPr>
        <p:blipFill>
          <a:blip r:embed="rId8"/>
          <a:stretch/>
        </p:blipFill>
        <p:spPr bwMode="auto">
          <a:xfrm>
            <a:off x="10782657" y="5413850"/>
            <a:ext cx="480136" cy="482759"/>
          </a:xfrm>
          <a:prstGeom prst="rect">
            <a:avLst/>
          </a:prstGeom>
        </p:spPr>
      </p:pic>
      <p:pic>
        <p:nvPicPr>
          <p:cNvPr id="53" name="Picture 52" descr="A picture containing text, clipart&#10;&#10;Description automatically generated"/>
          <p:cNvPicPr>
            <a:picLocks noChangeAspect="1"/>
          </p:cNvPicPr>
          <p:nvPr/>
        </p:nvPicPr>
        <p:blipFill>
          <a:blip r:embed="rId9"/>
          <a:stretch/>
        </p:blipFill>
        <p:spPr bwMode="auto">
          <a:xfrm>
            <a:off x="10254816" y="5893928"/>
            <a:ext cx="508301" cy="511078"/>
          </a:xfrm>
          <a:prstGeom prst="rect">
            <a:avLst/>
          </a:prstGeom>
        </p:spPr>
      </p:pic>
      <p:pic>
        <p:nvPicPr>
          <p:cNvPr id="54" name="Picture 53" descr="A picture containing text, clipart&#10;&#10;Description automatically generated"/>
          <p:cNvPicPr>
            <a:picLocks noChangeAspect="1"/>
          </p:cNvPicPr>
          <p:nvPr/>
        </p:nvPicPr>
        <p:blipFill>
          <a:blip r:embed="rId10"/>
          <a:stretch/>
        </p:blipFill>
        <p:spPr bwMode="auto">
          <a:xfrm>
            <a:off x="11259601" y="5899835"/>
            <a:ext cx="508301" cy="511078"/>
          </a:xfrm>
          <a:prstGeom prst="rect">
            <a:avLst/>
          </a:prstGeom>
        </p:spPr>
      </p:pic>
      <p:pic>
        <p:nvPicPr>
          <p:cNvPr id="55" name="Picture 54" descr="Logo&#10;&#10;Description automatically generated"/>
          <p:cNvPicPr>
            <a:picLocks noChangeAspect="1"/>
          </p:cNvPicPr>
          <p:nvPr/>
        </p:nvPicPr>
        <p:blipFill>
          <a:blip r:embed="rId11"/>
          <a:stretch/>
        </p:blipFill>
        <p:spPr bwMode="auto">
          <a:xfrm>
            <a:off x="10761692" y="5893928"/>
            <a:ext cx="508301" cy="511078"/>
          </a:xfrm>
          <a:prstGeom prst="rect">
            <a:avLst/>
          </a:prstGeom>
        </p:spPr>
      </p:pic>
      <p:pic>
        <p:nvPicPr>
          <p:cNvPr id="56" name="Picture 55" descr="Icon&#10;&#10;Description automatically generated"/>
          <p:cNvPicPr>
            <a:picLocks noChangeAspect="1"/>
          </p:cNvPicPr>
          <p:nvPr/>
        </p:nvPicPr>
        <p:blipFill>
          <a:blip r:embed="rId12"/>
          <a:stretch/>
        </p:blipFill>
        <p:spPr bwMode="auto">
          <a:xfrm>
            <a:off x="11261066" y="4932432"/>
            <a:ext cx="480136" cy="482759"/>
          </a:xfrm>
          <a:prstGeom prst="rect">
            <a:avLst/>
          </a:prstGeom>
        </p:spPr>
      </p:pic>
      <p:grpSp>
        <p:nvGrpSpPr>
          <p:cNvPr id="57" name="Group 56"/>
          <p:cNvGrpSpPr/>
          <p:nvPr/>
        </p:nvGrpSpPr>
        <p:grpSpPr bwMode="auto">
          <a:xfrm>
            <a:off x="9834394" y="4505419"/>
            <a:ext cx="2185670" cy="2185670"/>
            <a:chOff x="15758" y="7358"/>
            <a:chExt cx="3442" cy="3442"/>
          </a:xfrm>
        </p:grpSpPr>
        <p:sp>
          <p:nvSpPr>
            <p:cNvPr id="58" name="Rectangles 9"/>
            <p:cNvSpPr/>
            <p:nvPr/>
          </p:nvSpPr>
          <p:spPr bwMode="auto">
            <a:xfrm rot="5400000">
              <a:off x="17324" y="8924"/>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59" name="Rectangles 13"/>
            <p:cNvSpPr/>
            <p:nvPr/>
          </p:nvSpPr>
          <p:spPr bwMode="auto">
            <a:xfrm>
              <a:off x="15758" y="10489"/>
              <a:ext cx="3442" cy="311"/>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grpSp>
      <p:pic>
        <p:nvPicPr>
          <p:cNvPr id="5" name="Picture 4" descr="A picture containing graphics, screenshot, graphic design, design&#10;&#10;Description automatically generated"/>
          <p:cNvPicPr>
            <a:picLocks noChangeAspect="1"/>
          </p:cNvPicPr>
          <p:nvPr/>
        </p:nvPicPr>
        <p:blipFill>
          <a:blip r:embed="rId13"/>
          <a:stretch/>
        </p:blipFill>
        <p:spPr bwMode="auto">
          <a:xfrm>
            <a:off x="-126824" y="859629"/>
            <a:ext cx="5944312" cy="5944312"/>
          </a:xfrm>
          <a:prstGeom prst="rect">
            <a:avLst/>
          </a:prstGeom>
        </p:spPr>
      </p:pic>
      <p:pic>
        <p:nvPicPr>
          <p:cNvPr id="6" name="Picture 5" descr="C:\Users\kim.tsok-nwok\Downloads\brand you creative group logos\BY Group logo\Brand You Creative Group Logo.pngBrand You Creative Group Logo"/>
          <p:cNvPicPr>
            <a:picLocks noChangeAspect="1"/>
          </p:cNvPicPr>
          <p:nvPr/>
        </p:nvPicPr>
        <p:blipFill>
          <a:blip r:embed="rId14"/>
          <a:srcRect l="90992" r="-1798" b="29930"/>
          <a:stretch/>
        </p:blipFill>
        <p:spPr bwMode="auto">
          <a:xfrm>
            <a:off x="-35471" y="161728"/>
            <a:ext cx="932180" cy="8788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500"/>
                                        <p:tgtEl>
                                          <p:spTgt spid="44"/>
                                        </p:tgtEl>
                                      </p:cBhvr>
                                    </p:animEffect>
                                  </p:childTnLst>
                                </p:cTn>
                              </p:par>
                            </p:childTnLst>
                          </p:cTn>
                        </p:par>
                        <p:par>
                          <p:cTn id="8" fill="hold">
                            <p:stCondLst>
                              <p:cond delay="1500"/>
                            </p:stCondLst>
                            <p:childTnLst>
                              <p:par>
                                <p:cTn id="9" presetID="53" presetClass="entr" presetSubtype="16" fill="hold" nodeType="afterEffect">
                                  <p:stCondLst>
                                    <p:cond delay="0"/>
                                  </p:stCondLst>
                                  <p:childTnLst>
                                    <p:set>
                                      <p:cBhvr>
                                        <p:cTn id="10" dur="1" fill="hold">
                                          <p:stCondLst>
                                            <p:cond delay="0"/>
                                          </p:stCondLst>
                                        </p:cTn>
                                        <p:tgtEl>
                                          <p:spTgt spid="45"/>
                                        </p:tgtEl>
                                        <p:attrNameLst>
                                          <p:attrName>style.visibility</p:attrName>
                                        </p:attrNameLst>
                                      </p:cBhvr>
                                      <p:to>
                                        <p:strVal val="visible"/>
                                      </p:to>
                                    </p:set>
                                    <p:anim calcmode="lin" valueType="num">
                                      <p:cBhvr>
                                        <p:cTn id="11" dur="500" fill="hold"/>
                                        <p:tgtEl>
                                          <p:spTgt spid="45"/>
                                        </p:tgtEl>
                                        <p:attrNameLst>
                                          <p:attrName>ppt_w</p:attrName>
                                        </p:attrNameLst>
                                      </p:cBhvr>
                                      <p:tavLst>
                                        <p:tav tm="0">
                                          <p:val>
                                            <p:fltVal val="0"/>
                                          </p:val>
                                        </p:tav>
                                        <p:tav tm="100000">
                                          <p:val>
                                            <p:strVal val="#ppt_w"/>
                                          </p:val>
                                        </p:tav>
                                      </p:tavLst>
                                    </p:anim>
                                    <p:anim calcmode="lin" valueType="num">
                                      <p:cBhvr>
                                        <p:cTn id="12" dur="500" fill="hold"/>
                                        <p:tgtEl>
                                          <p:spTgt spid="45"/>
                                        </p:tgtEl>
                                        <p:attrNameLst>
                                          <p:attrName>ppt_h</p:attrName>
                                        </p:attrNameLst>
                                      </p:cBhvr>
                                      <p:tavLst>
                                        <p:tav tm="0">
                                          <p:val>
                                            <p:fltVal val="0"/>
                                          </p:val>
                                        </p:tav>
                                        <p:tav tm="100000">
                                          <p:val>
                                            <p:strVal val="#ppt_h"/>
                                          </p:val>
                                        </p:tav>
                                      </p:tavLst>
                                    </p:anim>
                                    <p:animEffect transition="in" filter="fade">
                                      <p:cBhvr>
                                        <p:cTn id="13" dur="500"/>
                                        <p:tgtEl>
                                          <p:spTgt spid="45"/>
                                        </p:tgtEl>
                                      </p:cBhvr>
                                    </p:animEffect>
                                  </p:childTnLst>
                                </p:cTn>
                              </p:par>
                            </p:childTnLst>
                          </p:cTn>
                        </p:par>
                        <p:par>
                          <p:cTn id="14" fill="hold">
                            <p:stCondLst>
                              <p:cond delay="2000"/>
                            </p:stCondLst>
                            <p:childTnLst>
                              <p:par>
                                <p:cTn id="15" presetID="15" presetClass="emph" presetSubtype="0" nodeType="afterEffect">
                                  <p:stCondLst>
                                    <p:cond delay="0"/>
                                  </p:stCondLst>
                                  <p:iterate type="lt">
                                    <p:tmAbs val="25"/>
                                  </p:iterate>
                                  <p:childTnLst>
                                    <p:set>
                                      <p:cBhvr override="childStyle">
                                        <p:cTn id="16" dur="indefinite"/>
                                        <p:tgtEl>
                                          <p:spTgt spid="48">
                                            <p:txEl>
                                              <p:pRg st="0" end="0"/>
                                            </p:txEl>
                                          </p:spTgt>
                                        </p:tgtEl>
                                        <p:attrNameLst>
                                          <p:attrName>style.fontWeight</p:attrName>
                                        </p:attrNameLst>
                                      </p:cBhvr>
                                      <p:to>
                                        <p:strVal val="bold"/>
                                      </p:to>
                                    </p:set>
                                  </p:childTnLst>
                                </p:cTn>
                              </p:par>
                            </p:childTnLst>
                          </p:cTn>
                        </p:par>
                        <p:par>
                          <p:cTn id="17" fill="hold">
                            <p:stCondLst>
                              <p:cond delay="2175"/>
                            </p:stCondLst>
                            <p:childTnLst>
                              <p:par>
                                <p:cTn id="18" presetID="53" presetClass="entr" presetSubtype="16" fill="hold" nodeType="afterEffect">
                                  <p:stCondLst>
                                    <p:cond delay="0"/>
                                  </p:stCondLst>
                                  <p:childTnLst>
                                    <p:set>
                                      <p:cBhvr>
                                        <p:cTn id="19" dur="1" fill="hold">
                                          <p:stCondLst>
                                            <p:cond delay="0"/>
                                          </p:stCondLst>
                                        </p:cTn>
                                        <p:tgtEl>
                                          <p:spTgt spid="46"/>
                                        </p:tgtEl>
                                        <p:attrNameLst>
                                          <p:attrName>style.visibility</p:attrName>
                                        </p:attrNameLst>
                                      </p:cBhvr>
                                      <p:to>
                                        <p:strVal val="visible"/>
                                      </p:to>
                                    </p:set>
                                    <p:anim calcmode="lin" valueType="num">
                                      <p:cBhvr>
                                        <p:cTn id="20" dur="500" fill="hold"/>
                                        <p:tgtEl>
                                          <p:spTgt spid="46"/>
                                        </p:tgtEl>
                                        <p:attrNameLst>
                                          <p:attrName>ppt_w</p:attrName>
                                        </p:attrNameLst>
                                      </p:cBhvr>
                                      <p:tavLst>
                                        <p:tav tm="0">
                                          <p:val>
                                            <p:fltVal val="0"/>
                                          </p:val>
                                        </p:tav>
                                        <p:tav tm="100000">
                                          <p:val>
                                            <p:strVal val="#ppt_w"/>
                                          </p:val>
                                        </p:tav>
                                      </p:tavLst>
                                    </p:anim>
                                    <p:anim calcmode="lin" valueType="num">
                                      <p:cBhvr>
                                        <p:cTn id="21" dur="500" fill="hold"/>
                                        <p:tgtEl>
                                          <p:spTgt spid="46"/>
                                        </p:tgtEl>
                                        <p:attrNameLst>
                                          <p:attrName>ppt_h</p:attrName>
                                        </p:attrNameLst>
                                      </p:cBhvr>
                                      <p:tavLst>
                                        <p:tav tm="0">
                                          <p:val>
                                            <p:fltVal val="0"/>
                                          </p:val>
                                        </p:tav>
                                        <p:tav tm="100000">
                                          <p:val>
                                            <p:strVal val="#ppt_h"/>
                                          </p:val>
                                        </p:tav>
                                      </p:tavLst>
                                    </p:anim>
                                    <p:animEffect transition="in" filter="fade">
                                      <p:cBhvr>
                                        <p:cTn id="22" dur="500"/>
                                        <p:tgtEl>
                                          <p:spTgt spid="46"/>
                                        </p:tgtEl>
                                      </p:cBhvr>
                                    </p:animEffect>
                                  </p:childTnLst>
                                </p:cTn>
                              </p:par>
                            </p:childTnLst>
                          </p:cTn>
                        </p:par>
                        <p:par>
                          <p:cTn id="23" fill="hold">
                            <p:stCondLst>
                              <p:cond delay="2675"/>
                            </p:stCondLst>
                            <p:childTnLst>
                              <p:par>
                                <p:cTn id="24" presetID="15" presetClass="emph" presetSubtype="0" nodeType="afterEffect">
                                  <p:stCondLst>
                                    <p:cond delay="0"/>
                                  </p:stCondLst>
                                  <p:iterate type="lt">
                                    <p:tmAbs val="25"/>
                                  </p:iterate>
                                  <p:childTnLst>
                                    <p:set>
                                      <p:cBhvr override="childStyle">
                                        <p:cTn id="25" dur="indefinite"/>
                                        <p:tgtEl>
                                          <p:spTgt spid="49">
                                            <p:txEl>
                                              <p:pRg st="0" end="0"/>
                                            </p:txEl>
                                          </p:spTgt>
                                        </p:tgtEl>
                                        <p:attrNameLst>
                                          <p:attrName>style.fontWeight</p:attrName>
                                        </p:attrNameLst>
                                      </p:cBhvr>
                                      <p:to>
                                        <p:strVal val="bold"/>
                                      </p:to>
                                    </p:set>
                                  </p:childTnLst>
                                </p:cTn>
                              </p:par>
                            </p:childTnLst>
                          </p:cTn>
                        </p:par>
                        <p:par>
                          <p:cTn id="26" fill="hold">
                            <p:stCondLst>
                              <p:cond delay="2975"/>
                            </p:stCondLst>
                            <p:childTnLst>
                              <p:par>
                                <p:cTn id="27" presetID="53" presetClass="entr" presetSubtype="16" fill="hold" nodeType="afterEffect">
                                  <p:stCondLst>
                                    <p:cond delay="0"/>
                                  </p:stCondLst>
                                  <p:childTnLst>
                                    <p:set>
                                      <p:cBhvr>
                                        <p:cTn id="28" dur="1" fill="hold">
                                          <p:stCondLst>
                                            <p:cond delay="0"/>
                                          </p:stCondLst>
                                        </p:cTn>
                                        <p:tgtEl>
                                          <p:spTgt spid="47"/>
                                        </p:tgtEl>
                                        <p:attrNameLst>
                                          <p:attrName>style.visibility</p:attrName>
                                        </p:attrNameLst>
                                      </p:cBhvr>
                                      <p:to>
                                        <p:strVal val="visible"/>
                                      </p:to>
                                    </p:set>
                                    <p:anim calcmode="lin" valueType="num">
                                      <p:cBhvr>
                                        <p:cTn id="29" dur="500" fill="hold"/>
                                        <p:tgtEl>
                                          <p:spTgt spid="47"/>
                                        </p:tgtEl>
                                        <p:attrNameLst>
                                          <p:attrName>ppt_w</p:attrName>
                                        </p:attrNameLst>
                                      </p:cBhvr>
                                      <p:tavLst>
                                        <p:tav tm="0">
                                          <p:val>
                                            <p:fltVal val="0"/>
                                          </p:val>
                                        </p:tav>
                                        <p:tav tm="100000">
                                          <p:val>
                                            <p:strVal val="#ppt_w"/>
                                          </p:val>
                                        </p:tav>
                                      </p:tavLst>
                                    </p:anim>
                                    <p:anim calcmode="lin" valueType="num">
                                      <p:cBhvr>
                                        <p:cTn id="30" dur="500" fill="hold"/>
                                        <p:tgtEl>
                                          <p:spTgt spid="47"/>
                                        </p:tgtEl>
                                        <p:attrNameLst>
                                          <p:attrName>ppt_h</p:attrName>
                                        </p:attrNameLst>
                                      </p:cBhvr>
                                      <p:tavLst>
                                        <p:tav tm="0">
                                          <p:val>
                                            <p:fltVal val="0"/>
                                          </p:val>
                                        </p:tav>
                                        <p:tav tm="100000">
                                          <p:val>
                                            <p:strVal val="#ppt_h"/>
                                          </p:val>
                                        </p:tav>
                                      </p:tavLst>
                                    </p:anim>
                                    <p:animEffect transition="in" filter="fade">
                                      <p:cBhvr>
                                        <p:cTn id="31" dur="500"/>
                                        <p:tgtEl>
                                          <p:spTgt spid="47"/>
                                        </p:tgtEl>
                                      </p:cBhvr>
                                    </p:animEffect>
                                  </p:childTnLst>
                                </p:cTn>
                              </p:par>
                            </p:childTnLst>
                          </p:cTn>
                        </p:par>
                        <p:par>
                          <p:cTn id="32" fill="hold">
                            <p:stCondLst>
                              <p:cond delay="3475"/>
                            </p:stCondLst>
                            <p:childTnLst>
                              <p:par>
                                <p:cTn id="33" presetID="15" presetClass="emph" presetSubtype="0" nodeType="afterEffect">
                                  <p:stCondLst>
                                    <p:cond delay="0"/>
                                  </p:stCondLst>
                                  <p:iterate type="lt">
                                    <p:tmAbs val="25"/>
                                  </p:iterate>
                                  <p:childTnLst>
                                    <p:set>
                                      <p:cBhvr override="childStyle">
                                        <p:cTn id="34" dur="indefinite"/>
                                        <p:tgtEl>
                                          <p:spTgt spid="50">
                                            <p:txEl>
                                              <p:pRg st="0" end="0"/>
                                            </p:txEl>
                                          </p:spTgt>
                                        </p:tgtEl>
                                        <p:attrNameLst>
                                          <p:attrName>style.fontWeight</p:attrName>
                                        </p:attrNameLst>
                                      </p:cBhvr>
                                      <p:to>
                                        <p:strVal val="bold"/>
                                      </p:to>
                                    </p:set>
                                  </p:childTnLst>
                                </p:cTn>
                              </p:par>
                            </p:childTnLst>
                          </p:cTn>
                        </p:par>
                        <p:par>
                          <p:cTn id="35" fill="hold">
                            <p:stCondLst>
                              <p:cond delay="3750"/>
                            </p:stCondLst>
                            <p:childTnLst>
                              <p:par>
                                <p:cTn id="36" presetID="15" presetClass="emph" presetSubtype="0" nodeType="afterEffect">
                                  <p:stCondLst>
                                    <p:cond delay="0"/>
                                  </p:stCondLst>
                                  <p:iterate type="lt">
                                    <p:tmAbs val="25"/>
                                  </p:iterate>
                                  <p:childTnLst>
                                    <p:set>
                                      <p:cBhvr override="childStyle">
                                        <p:cTn id="37" dur="indefinite"/>
                                        <p:tgtEl>
                                          <p:spTgt spid="50">
                                            <p:txEl>
                                              <p:pRg st="1" end="1"/>
                                            </p:txEl>
                                          </p:spTgt>
                                        </p:tgtEl>
                                        <p:attrNameLst>
                                          <p:attrName>style.fontWeight</p:attrName>
                                        </p:attrNameLst>
                                      </p:cBhvr>
                                      <p:to>
                                        <p:strVal val="bold"/>
                                      </p:to>
                                    </p:set>
                                  </p:childTnLst>
                                </p:cTn>
                              </p:par>
                            </p:childTnLst>
                          </p:cTn>
                        </p:par>
                        <p:par>
                          <p:cTn id="38" fill="hold">
                            <p:stCondLst>
                              <p:cond delay="5125"/>
                            </p:stCondLst>
                            <p:childTnLst>
                              <p:par>
                                <p:cTn id="39" presetID="2" presetClass="entr" presetSubtype="8" fill="hold" nodeType="afterEffect">
                                  <p:stCondLst>
                                    <p:cond delay="0"/>
                                  </p:stCondLst>
                                  <p:childTnLst>
                                    <p:set>
                                      <p:cBhvr>
                                        <p:cTn id="40" dur="1" fill="hold">
                                          <p:stCondLst>
                                            <p:cond delay="0"/>
                                          </p:stCondLst>
                                        </p:cTn>
                                        <p:tgtEl>
                                          <p:spTgt spid="51"/>
                                        </p:tgtEl>
                                        <p:attrNameLst>
                                          <p:attrName>style.visibility</p:attrName>
                                        </p:attrNameLst>
                                      </p:cBhvr>
                                      <p:to>
                                        <p:strVal val="visible"/>
                                      </p:to>
                                    </p:set>
                                    <p:anim calcmode="lin" valueType="num">
                                      <p:cBhvr additive="base">
                                        <p:cTn id="41" dur="1000" fill="hold"/>
                                        <p:tgtEl>
                                          <p:spTgt spid="51"/>
                                        </p:tgtEl>
                                        <p:attrNameLst>
                                          <p:attrName>ppt_x</p:attrName>
                                        </p:attrNameLst>
                                      </p:cBhvr>
                                      <p:tavLst>
                                        <p:tav tm="0">
                                          <p:val>
                                            <p:strVal val="0-#ppt_w/2"/>
                                          </p:val>
                                        </p:tav>
                                        <p:tav tm="100000">
                                          <p:val>
                                            <p:strVal val="#ppt_x"/>
                                          </p:val>
                                        </p:tav>
                                      </p:tavLst>
                                    </p:anim>
                                    <p:anim calcmode="lin" valueType="num">
                                      <p:cBhvr additive="base">
                                        <p:cTn id="42" dur="1000" fill="hold"/>
                                        <p:tgtEl>
                                          <p:spTgt spid="51"/>
                                        </p:tgtEl>
                                        <p:attrNameLst>
                                          <p:attrName>ppt_y</p:attrName>
                                        </p:attrNameLst>
                                      </p:cBhvr>
                                      <p:tavLst>
                                        <p:tav tm="0">
                                          <p:val>
                                            <p:strVal val="#ppt_y"/>
                                          </p:val>
                                        </p:tav>
                                        <p:tav tm="100000">
                                          <p:val>
                                            <p:strVal val="#ppt_y"/>
                                          </p:val>
                                        </p:tav>
                                      </p:tavLst>
                                    </p:anim>
                                  </p:childTnLst>
                                </p:cTn>
                              </p:par>
                              <p:par>
                                <p:cTn id="43" presetID="2" presetClass="entr" presetSubtype="1" fill="hold" nodeType="withEffect">
                                  <p:stCondLst>
                                    <p:cond delay="0"/>
                                  </p:stCondLst>
                                  <p:childTnLst>
                                    <p:set>
                                      <p:cBhvr>
                                        <p:cTn id="44" dur="1" fill="hold">
                                          <p:stCondLst>
                                            <p:cond delay="0"/>
                                          </p:stCondLst>
                                        </p:cTn>
                                        <p:tgtEl>
                                          <p:spTgt spid="52"/>
                                        </p:tgtEl>
                                        <p:attrNameLst>
                                          <p:attrName>style.visibility</p:attrName>
                                        </p:attrNameLst>
                                      </p:cBhvr>
                                      <p:to>
                                        <p:strVal val="visible"/>
                                      </p:to>
                                    </p:set>
                                    <p:anim calcmode="lin" valueType="num">
                                      <p:cBhvr additive="base">
                                        <p:cTn id="45" dur="1000" fill="hold"/>
                                        <p:tgtEl>
                                          <p:spTgt spid="52"/>
                                        </p:tgtEl>
                                        <p:attrNameLst>
                                          <p:attrName>ppt_x</p:attrName>
                                        </p:attrNameLst>
                                      </p:cBhvr>
                                      <p:tavLst>
                                        <p:tav tm="0">
                                          <p:val>
                                            <p:strVal val="#ppt_x"/>
                                          </p:val>
                                        </p:tav>
                                        <p:tav tm="100000">
                                          <p:val>
                                            <p:strVal val="#ppt_x"/>
                                          </p:val>
                                        </p:tav>
                                      </p:tavLst>
                                    </p:anim>
                                    <p:anim calcmode="lin" valueType="num">
                                      <p:cBhvr additive="base">
                                        <p:cTn id="46" dur="1000" fill="hold"/>
                                        <p:tgtEl>
                                          <p:spTgt spid="52"/>
                                        </p:tgtEl>
                                        <p:attrNameLst>
                                          <p:attrName>ppt_y</p:attrName>
                                        </p:attrNameLst>
                                      </p:cBhvr>
                                      <p:tavLst>
                                        <p:tav tm="0">
                                          <p:val>
                                            <p:strVal val="0-#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53"/>
                                        </p:tgtEl>
                                        <p:attrNameLst>
                                          <p:attrName>style.visibility</p:attrName>
                                        </p:attrNameLst>
                                      </p:cBhvr>
                                      <p:to>
                                        <p:strVal val="visible"/>
                                      </p:to>
                                    </p:set>
                                    <p:anim calcmode="lin" valueType="num">
                                      <p:cBhvr additive="base">
                                        <p:cTn id="49" dur="1000" fill="hold"/>
                                        <p:tgtEl>
                                          <p:spTgt spid="53"/>
                                        </p:tgtEl>
                                        <p:attrNameLst>
                                          <p:attrName>ppt_x</p:attrName>
                                        </p:attrNameLst>
                                      </p:cBhvr>
                                      <p:tavLst>
                                        <p:tav tm="0">
                                          <p:val>
                                            <p:strVal val="#ppt_x"/>
                                          </p:val>
                                        </p:tav>
                                        <p:tav tm="100000">
                                          <p:val>
                                            <p:strVal val="#ppt_x"/>
                                          </p:val>
                                        </p:tav>
                                      </p:tavLst>
                                    </p:anim>
                                    <p:anim calcmode="lin" valueType="num">
                                      <p:cBhvr additive="base">
                                        <p:cTn id="50" dur="1000" fill="hold"/>
                                        <p:tgtEl>
                                          <p:spTgt spid="53"/>
                                        </p:tgtEl>
                                        <p:attrNameLst>
                                          <p:attrName>ppt_y</p:attrName>
                                        </p:attrNameLst>
                                      </p:cBhvr>
                                      <p:tavLst>
                                        <p:tav tm="0">
                                          <p:val>
                                            <p:strVal val="1+#ppt_h/2"/>
                                          </p:val>
                                        </p:tav>
                                        <p:tav tm="100000">
                                          <p:val>
                                            <p:strVal val="#ppt_y"/>
                                          </p:val>
                                        </p:tav>
                                      </p:tavLst>
                                    </p:anim>
                                  </p:childTnLst>
                                </p:cTn>
                              </p:par>
                              <p:par>
                                <p:cTn id="51" presetID="2" presetClass="entr" presetSubtype="1" fill="hold" nodeType="withEffect">
                                  <p:stCondLst>
                                    <p:cond delay="0"/>
                                  </p:stCondLst>
                                  <p:childTnLst>
                                    <p:set>
                                      <p:cBhvr>
                                        <p:cTn id="52" dur="1" fill="hold">
                                          <p:stCondLst>
                                            <p:cond delay="0"/>
                                          </p:stCondLst>
                                        </p:cTn>
                                        <p:tgtEl>
                                          <p:spTgt spid="54"/>
                                        </p:tgtEl>
                                        <p:attrNameLst>
                                          <p:attrName>style.visibility</p:attrName>
                                        </p:attrNameLst>
                                      </p:cBhvr>
                                      <p:to>
                                        <p:strVal val="visible"/>
                                      </p:to>
                                    </p:set>
                                    <p:anim calcmode="lin" valueType="num">
                                      <p:cBhvr additive="base">
                                        <p:cTn id="53" dur="1000" fill="hold"/>
                                        <p:tgtEl>
                                          <p:spTgt spid="54"/>
                                        </p:tgtEl>
                                        <p:attrNameLst>
                                          <p:attrName>ppt_x</p:attrName>
                                        </p:attrNameLst>
                                      </p:cBhvr>
                                      <p:tavLst>
                                        <p:tav tm="0">
                                          <p:val>
                                            <p:strVal val="#ppt_x"/>
                                          </p:val>
                                        </p:tav>
                                        <p:tav tm="100000">
                                          <p:val>
                                            <p:strVal val="#ppt_x"/>
                                          </p:val>
                                        </p:tav>
                                      </p:tavLst>
                                    </p:anim>
                                    <p:anim calcmode="lin" valueType="num">
                                      <p:cBhvr additive="base">
                                        <p:cTn id="54" dur="1000" fill="hold"/>
                                        <p:tgtEl>
                                          <p:spTgt spid="54"/>
                                        </p:tgtEl>
                                        <p:attrNameLst>
                                          <p:attrName>ppt_y</p:attrName>
                                        </p:attrNameLst>
                                      </p:cBhvr>
                                      <p:tavLst>
                                        <p:tav tm="0">
                                          <p:val>
                                            <p:strVal val="0-#ppt_h/2"/>
                                          </p:val>
                                        </p:tav>
                                        <p:tav tm="100000">
                                          <p:val>
                                            <p:strVal val="#ppt_y"/>
                                          </p:val>
                                        </p:tav>
                                      </p:tavLst>
                                    </p:anim>
                                  </p:childTnLst>
                                </p:cTn>
                              </p:par>
                              <p:par>
                                <p:cTn id="55" presetID="2" presetClass="entr" presetSubtype="6" fill="hold" nodeType="withEffect">
                                  <p:stCondLst>
                                    <p:cond delay="0"/>
                                  </p:stCondLst>
                                  <p:childTnLst>
                                    <p:set>
                                      <p:cBhvr>
                                        <p:cTn id="56" dur="1" fill="hold">
                                          <p:stCondLst>
                                            <p:cond delay="0"/>
                                          </p:stCondLst>
                                        </p:cTn>
                                        <p:tgtEl>
                                          <p:spTgt spid="55"/>
                                        </p:tgtEl>
                                        <p:attrNameLst>
                                          <p:attrName>style.visibility</p:attrName>
                                        </p:attrNameLst>
                                      </p:cBhvr>
                                      <p:to>
                                        <p:strVal val="visible"/>
                                      </p:to>
                                    </p:set>
                                    <p:anim calcmode="lin" valueType="num">
                                      <p:cBhvr additive="base">
                                        <p:cTn id="57" dur="1000" fill="hold"/>
                                        <p:tgtEl>
                                          <p:spTgt spid="55"/>
                                        </p:tgtEl>
                                        <p:attrNameLst>
                                          <p:attrName>ppt_x</p:attrName>
                                        </p:attrNameLst>
                                      </p:cBhvr>
                                      <p:tavLst>
                                        <p:tav tm="0">
                                          <p:val>
                                            <p:strVal val="1+#ppt_w/2"/>
                                          </p:val>
                                        </p:tav>
                                        <p:tav tm="100000">
                                          <p:val>
                                            <p:strVal val="#ppt_x"/>
                                          </p:val>
                                        </p:tav>
                                      </p:tavLst>
                                    </p:anim>
                                    <p:anim calcmode="lin" valueType="num">
                                      <p:cBhvr additive="base">
                                        <p:cTn id="58" dur="1000" fill="hold"/>
                                        <p:tgtEl>
                                          <p:spTgt spid="55"/>
                                        </p:tgtEl>
                                        <p:attrNameLst>
                                          <p:attrName>ppt_y</p:attrName>
                                        </p:attrNameLst>
                                      </p:cBhvr>
                                      <p:tavLst>
                                        <p:tav tm="0">
                                          <p:val>
                                            <p:strVal val="1+#ppt_h/2"/>
                                          </p:val>
                                        </p:tav>
                                        <p:tav tm="100000">
                                          <p:val>
                                            <p:strVal val="#ppt_y"/>
                                          </p:val>
                                        </p:tav>
                                      </p:tavLst>
                                    </p:anim>
                                  </p:childTnLst>
                                </p:cTn>
                              </p:par>
                              <p:par>
                                <p:cTn id="59" presetID="2" presetClass="entr" presetSubtype="2" fill="hold" nodeType="withEffect">
                                  <p:stCondLst>
                                    <p:cond delay="0"/>
                                  </p:stCondLst>
                                  <p:childTnLst>
                                    <p:set>
                                      <p:cBhvr>
                                        <p:cTn id="60" dur="1" fill="hold">
                                          <p:stCondLst>
                                            <p:cond delay="0"/>
                                          </p:stCondLst>
                                        </p:cTn>
                                        <p:tgtEl>
                                          <p:spTgt spid="56"/>
                                        </p:tgtEl>
                                        <p:attrNameLst>
                                          <p:attrName>style.visibility</p:attrName>
                                        </p:attrNameLst>
                                      </p:cBhvr>
                                      <p:to>
                                        <p:strVal val="visible"/>
                                      </p:to>
                                    </p:set>
                                    <p:anim calcmode="lin" valueType="num">
                                      <p:cBhvr additive="base">
                                        <p:cTn id="61" dur="1000" fill="hold"/>
                                        <p:tgtEl>
                                          <p:spTgt spid="56"/>
                                        </p:tgtEl>
                                        <p:attrNameLst>
                                          <p:attrName>ppt_x</p:attrName>
                                        </p:attrNameLst>
                                      </p:cBhvr>
                                      <p:tavLst>
                                        <p:tav tm="0">
                                          <p:val>
                                            <p:strVal val="1+#ppt_w/2"/>
                                          </p:val>
                                        </p:tav>
                                        <p:tav tm="100000">
                                          <p:val>
                                            <p:strVal val="#ppt_x"/>
                                          </p:val>
                                        </p:tav>
                                      </p:tavLst>
                                    </p:anim>
                                    <p:anim calcmode="lin" valueType="num">
                                      <p:cBhvr additive="base">
                                        <p:cTn id="62" dur="1000" fill="hold"/>
                                        <p:tgtEl>
                                          <p:spTgt spid="56"/>
                                        </p:tgtEl>
                                        <p:attrNameLst>
                                          <p:attrName>ppt_y</p:attrName>
                                        </p:attrNameLst>
                                      </p:cBhvr>
                                      <p:tavLst>
                                        <p:tav tm="0">
                                          <p:val>
                                            <p:strVal val="#ppt_y"/>
                                          </p:val>
                                        </p:tav>
                                        <p:tav tm="100000">
                                          <p:val>
                                            <p:strVal val="#ppt_y"/>
                                          </p:val>
                                        </p:tav>
                                      </p:tavLst>
                                    </p:anim>
                                  </p:childTnLst>
                                </p:cTn>
                              </p:par>
                              <p:par>
                                <p:cTn id="63" presetID="2" presetClass="entr" presetSubtype="8" fill="hold" nodeType="withEffect">
                                  <p:stCondLst>
                                    <p:cond delay="0"/>
                                  </p:stCondLst>
                                  <p:childTnLst>
                                    <p:set>
                                      <p:cBhvr>
                                        <p:cTn id="64" dur="1" fill="hold">
                                          <p:stCondLst>
                                            <p:cond delay="0"/>
                                          </p:stCondLst>
                                        </p:cTn>
                                        <p:tgtEl>
                                          <p:spTgt spid="5"/>
                                        </p:tgtEl>
                                        <p:attrNameLst>
                                          <p:attrName>style.visibility</p:attrName>
                                        </p:attrNameLst>
                                      </p:cBhvr>
                                      <p:to>
                                        <p:strVal val="visible"/>
                                      </p:to>
                                    </p:set>
                                    <p:anim calcmode="lin" valueType="num">
                                      <p:cBhvr additive="base">
                                        <p:cTn id="65" dur="1500" fill="hold"/>
                                        <p:tgtEl>
                                          <p:spTgt spid="5"/>
                                        </p:tgtEl>
                                        <p:attrNameLst>
                                          <p:attrName>ppt_x</p:attrName>
                                        </p:attrNameLst>
                                      </p:cBhvr>
                                      <p:tavLst>
                                        <p:tav tm="0">
                                          <p:val>
                                            <p:strVal val="0-#ppt_w/2"/>
                                          </p:val>
                                        </p:tav>
                                        <p:tav tm="100000">
                                          <p:val>
                                            <p:strVal val="#ppt_x"/>
                                          </p:val>
                                        </p:tav>
                                      </p:tavLst>
                                    </p:anim>
                                    <p:anim calcmode="lin" valueType="num">
                                      <p:cBhvr additive="base">
                                        <p:cTn id="66" dur="1500" fill="hold"/>
                                        <p:tgtEl>
                                          <p:spTgt spid="5"/>
                                        </p:tgtEl>
                                        <p:attrNameLst>
                                          <p:attrName>ppt_y</p:attrName>
                                        </p:attrNameLst>
                                      </p:cBhvr>
                                      <p:tavLst>
                                        <p:tav tm="0">
                                          <p:val>
                                            <p:strVal val="#ppt_y"/>
                                          </p:val>
                                        </p:tav>
                                        <p:tav tm="100000">
                                          <p:val>
                                            <p:strVal val="#ppt_y"/>
                                          </p:val>
                                        </p:tav>
                                      </p:tavLst>
                                    </p:anim>
                                  </p:childTnLst>
                                </p:cTn>
                              </p:par>
                              <p:par>
                                <p:cTn id="67" presetID="0" presetClass="path" presetSubtype="0" accel="50000" decel="50000" fill="hold" nodeType="withEffect">
                                  <p:stCondLst>
                                    <p:cond delay="0"/>
                                  </p:stCondLst>
                                  <p:childTnLst>
                                    <p:animMotion origin="layout" path="M 0.01315 -0.03287 L 0.01315 -0.71597 " pathEditMode="relative" ptsTypes="AA">
                                      <p:cBhvr>
                                        <p:cTn id="68" dur="2000" fill="hold"/>
                                        <p:tgtEl>
                                          <p:spTgt spid="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Rectangle 1"/>
          <p:cNvSpPr/>
          <p:nvPr/>
        </p:nvSpPr>
        <p:spPr bwMode="auto">
          <a:xfrm>
            <a:off x="8877200" y="0"/>
            <a:ext cx="33148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defRPr/>
            </a:pPr>
            <a:endParaRPr lang="en-IN"/>
          </a:p>
        </p:txBody>
      </p:sp>
      <p:sp>
        <p:nvSpPr>
          <p:cNvPr id="3" name="Rectangle 2"/>
          <p:cNvSpPr/>
          <p:nvPr/>
        </p:nvSpPr>
        <p:spPr bwMode="auto">
          <a:xfrm rot="5400000">
            <a:off x="1680120" y="-339079"/>
            <a:ext cx="6858001" cy="7536159"/>
          </a:xfrm>
          <a:prstGeom prst="rect">
            <a:avLst/>
          </a:prstGeom>
          <a:gradFill>
            <a:gsLst>
              <a:gs pos="33000">
                <a:schemeClr val="tx1"/>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p>
        </p:txBody>
      </p:sp>
      <p:pic>
        <p:nvPicPr>
          <p:cNvPr id="5" name="Picture 4" descr="A picture containing graphics, screenshot, graphic design, design&#10;&#10;Description automatically generated"/>
          <p:cNvPicPr>
            <a:picLocks noChangeAspect="1"/>
          </p:cNvPicPr>
          <p:nvPr/>
        </p:nvPicPr>
        <p:blipFill>
          <a:blip r:embed="rId3"/>
          <a:stretch/>
        </p:blipFill>
        <p:spPr bwMode="auto">
          <a:xfrm>
            <a:off x="-96688" y="2175204"/>
            <a:ext cx="4638172" cy="4638172"/>
          </a:xfrm>
          <a:prstGeom prst="rect">
            <a:avLst/>
          </a:prstGeom>
        </p:spPr>
      </p:pic>
      <p:pic>
        <p:nvPicPr>
          <p:cNvPr id="4" name="Content Placeholder 3"/>
          <p:cNvPicPr>
            <a:picLocks noGrp="1" noChangeAspect="1"/>
          </p:cNvPicPr>
          <p:nvPr>
            <p:ph idx="1"/>
          </p:nvPr>
        </p:nvPicPr>
        <p:blipFill>
          <a:blip r:embed="rId4"/>
          <a:stretch/>
        </p:blipFill>
        <p:spPr bwMode="auto">
          <a:xfrm>
            <a:off x="3428999" y="641290"/>
            <a:ext cx="8114185" cy="12043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63" presetClass="path" presetSubtype="0" accel="50000" decel="50000" fill="hold" nodeType="withEffect">
                                  <p:stCondLst>
                                    <p:cond delay="0"/>
                                  </p:stCondLst>
                                  <p:childTnLst>
                                    <p:animMotion origin="layout" path="M -1.66667E-6 -4.07407E-6 L 0.76445 -0.00833 " pathEditMode="relative" rAng="0" ptsTypes="AA">
                                      <p:cBhvr>
                                        <p:cTn id="9" dur="2000" fill="hold"/>
                                        <p:tgtEl>
                                          <p:spTgt spid="5"/>
                                        </p:tgtEl>
                                        <p:attrNameLst>
                                          <p:attrName>ppt_x</p:attrName>
                                          <p:attrName>ppt_y</p:attrName>
                                        </p:attrNameLst>
                                      </p:cBhvr>
                                      <p:rCtr x="38216"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618434487" name="TextBox 4"/>
          <p:cNvSpPr txBox="1"/>
          <p:nvPr/>
        </p:nvSpPr>
        <p:spPr bwMode="auto">
          <a:xfrm>
            <a:off x="911423" y="708852"/>
            <a:ext cx="4975619" cy="954106"/>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IN" sz="2800" b="1">
                <a:solidFill>
                  <a:srgbClr val="000000"/>
                </a:solidFill>
              </a:rPr>
              <a:t>Transforming </a:t>
            </a:r>
            <a:r>
              <a:rPr lang="en-IN" sz="2800" b="1">
                <a:solidFill>
                  <a:srgbClr val="E62E40"/>
                </a:solidFill>
              </a:rPr>
              <a:t>Treacy’s Carpets and Furniture</a:t>
            </a:r>
            <a:r>
              <a:rPr lang="en-IN" sz="2800" b="1">
                <a:solidFill>
                  <a:srgbClr val="000000"/>
                </a:solidFill>
              </a:rPr>
              <a:t> for the Digital Age</a:t>
            </a:r>
            <a:endParaRPr lang="en-GB" sz="2800" b="1">
              <a:solidFill>
                <a:srgbClr val="E62E40"/>
              </a:solidFill>
              <a:cs typeface="Arial"/>
            </a:endParaRPr>
          </a:p>
        </p:txBody>
      </p:sp>
      <p:sp>
        <p:nvSpPr>
          <p:cNvPr id="2091285137" name="TextBox 5"/>
          <p:cNvSpPr txBox="1"/>
          <p:nvPr/>
        </p:nvSpPr>
        <p:spPr bwMode="auto">
          <a:xfrm>
            <a:off x="875318" y="2217736"/>
            <a:ext cx="4975619" cy="2621229"/>
          </a:xfrm>
          <a:prstGeom prst="rect">
            <a:avLst/>
          </a:prstGeom>
          <a:noFill/>
        </p:spPr>
        <p:txBody>
          <a:bodyPr wrap="square">
            <a:spAutoFit/>
          </a:bodyPr>
          <a:lstStyle/>
          <a:p>
            <a:pPr algn="just">
              <a:spcAft>
                <a:spcPts val="999"/>
              </a:spcAft>
              <a:defRPr/>
            </a:pPr>
            <a:r>
              <a:rPr lang="en-IN" sz="1400">
                <a:solidFill>
                  <a:srgbClr val="000000"/>
                </a:solidFill>
              </a:rPr>
              <a:t>Treacy’s Carpets and Furniture is a reputable, business that has been a cornerstone of the Irish furniture and flooring industry for over 56 years. Known for their high-quality products and customer-centric approach, Treacy’s had built a legacy of trust. However, as consumer behaviour evolved and the market shifted to the digital landscape, the need for modernization became apparent. For the past 14 years, </a:t>
            </a:r>
            <a:r>
              <a:rPr lang="en-IN" sz="1400" b="1">
                <a:solidFill>
                  <a:srgbClr val="000000"/>
                </a:solidFill>
              </a:rPr>
              <a:t>BrandYou Digital Marketing Agency</a:t>
            </a:r>
            <a:r>
              <a:rPr lang="en-IN" sz="1400">
                <a:solidFill>
                  <a:srgbClr val="000000"/>
                </a:solidFill>
              </a:rPr>
              <a:t> has been a proud partner in this transformative journey, helping Treacy’s thrive in an increasingly competitive environment.</a:t>
            </a:r>
            <a:endParaRPr lang="en-IN" sz="1400"/>
          </a:p>
          <a:p>
            <a:pPr marL="0" marR="0" lvl="0" indent="0" algn="l" defTabSz="914400">
              <a:lnSpc>
                <a:spcPct val="100000"/>
              </a:lnSpc>
              <a:spcBef>
                <a:spcPts val="0"/>
              </a:spcBef>
              <a:spcAft>
                <a:spcPts val="0"/>
              </a:spcAft>
              <a:buClrTx/>
              <a:buSzTx/>
              <a:buFontTx/>
              <a:buNone/>
              <a:defRPr/>
            </a:pPr>
            <a:endParaRPr lang="en-GB" sz="1600" b="1">
              <a:solidFill>
                <a:schemeClr val="bg1"/>
              </a:solidFill>
              <a:latin typeface="Avenir LT Std 65 Medium"/>
              <a:cs typeface="Arial"/>
            </a:endParaRPr>
          </a:p>
        </p:txBody>
      </p:sp>
      <p:grpSp>
        <p:nvGrpSpPr>
          <p:cNvPr id="718156192" name="Group 8"/>
          <p:cNvGrpSpPr/>
          <p:nvPr/>
        </p:nvGrpSpPr>
        <p:grpSpPr bwMode="auto">
          <a:xfrm>
            <a:off x="9719309" y="4313554"/>
            <a:ext cx="2185669" cy="2185669"/>
            <a:chOff x="15757" y="7357"/>
            <a:chExt cx="3441" cy="3441"/>
          </a:xfrm>
        </p:grpSpPr>
        <p:sp>
          <p:nvSpPr>
            <p:cNvPr id="1035044737" name="Rectangles 19"/>
            <p:cNvSpPr/>
            <p:nvPr/>
          </p:nvSpPr>
          <p:spPr bwMode="auto">
            <a:xfrm rot="5399976">
              <a:off x="17323" y="8923"/>
              <a:ext cx="3441" cy="310"/>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956127682" name="Rectangles 20"/>
            <p:cNvSpPr/>
            <p:nvPr/>
          </p:nvSpPr>
          <p:spPr bwMode="auto">
            <a:xfrm>
              <a:off x="15757" y="10488"/>
              <a:ext cx="3441" cy="310"/>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905775740" name="TextBox 37"/>
          <p:cNvSpPr txBox="1"/>
          <p:nvPr/>
        </p:nvSpPr>
        <p:spPr bwMode="auto">
          <a:xfrm>
            <a:off x="875318" y="1706229"/>
            <a:ext cx="5432864" cy="369331"/>
          </a:xfrm>
          <a:prstGeom prst="rect">
            <a:avLst/>
          </a:prstGeom>
          <a:noFill/>
        </p:spPr>
        <p:txBody>
          <a:bodyPr wrap="square" rtlCol="0">
            <a:spAutoFit/>
          </a:bodyPr>
          <a:lstStyle/>
          <a:p>
            <a:pPr>
              <a:defRPr/>
            </a:pPr>
            <a:r>
              <a:rPr lang="en-IN" sz="1800" b="1">
                <a:solidFill>
                  <a:srgbClr val="E62E40"/>
                </a:solidFill>
                <a:latin typeface="Calibri"/>
              </a:rPr>
              <a:t>About the Client </a:t>
            </a:r>
            <a:endParaRPr lang="en-IN">
              <a:solidFill>
                <a:srgbClr val="E62E40"/>
              </a:solidFill>
              <a:latin typeface="Aptos Display"/>
            </a:endParaRPr>
          </a:p>
        </p:txBody>
      </p:sp>
      <p:sp>
        <p:nvSpPr>
          <p:cNvPr id="89571897" name="TextBox 39"/>
          <p:cNvSpPr txBox="1"/>
          <p:nvPr/>
        </p:nvSpPr>
        <p:spPr bwMode="auto">
          <a:xfrm>
            <a:off x="6289088" y="2118831"/>
            <a:ext cx="5260084" cy="3500478"/>
          </a:xfrm>
          <a:prstGeom prst="rect">
            <a:avLst/>
          </a:prstGeom>
          <a:noFill/>
        </p:spPr>
        <p:txBody>
          <a:bodyPr wrap="square">
            <a:spAutoFit/>
          </a:bodyPr>
          <a:lstStyle/>
          <a:p>
            <a:pPr algn="just">
              <a:spcAft>
                <a:spcPts val="999"/>
              </a:spcAft>
              <a:defRPr/>
            </a:pPr>
            <a:r>
              <a:rPr lang="en-IN" sz="1400">
                <a:solidFill>
                  <a:srgbClr val="000000"/>
                </a:solidFill>
              </a:rPr>
              <a:t>Despite their longstanding reputation, Treacy’s faced several challenges:</a:t>
            </a:r>
            <a:endParaRPr lang="en-IN" sz="1400"/>
          </a:p>
          <a:p>
            <a:pPr marL="450214" indent="-228600" algn="just">
              <a:spcAft>
                <a:spcPts val="999"/>
              </a:spcAft>
              <a:buFont typeface="Arial"/>
              <a:buChar char="•"/>
              <a:defRPr/>
            </a:pPr>
            <a:r>
              <a:rPr lang="en-IN" sz="1400">
                <a:solidFill>
                  <a:srgbClr val="000000"/>
                </a:solidFill>
              </a:rPr>
              <a:t>The brand’; image had grown dated, failing to resonate with modern consumers.</a:t>
            </a:r>
            <a:endParaRPr lang="en-IN" sz="1400"/>
          </a:p>
          <a:p>
            <a:pPr marL="450214" indent="-228600" algn="just">
              <a:spcAft>
                <a:spcPts val="999"/>
              </a:spcAft>
              <a:buFont typeface="Arial"/>
              <a:buChar char="•"/>
              <a:defRPr/>
            </a:pPr>
            <a:r>
              <a:rPr lang="en-IN" sz="1400">
                <a:solidFill>
                  <a:srgbClr val="000000"/>
                </a:solidFill>
              </a:rPr>
              <a:t>A lack of a strong online presence limited their ability to reach a broader audience.</a:t>
            </a:r>
            <a:endParaRPr lang="en-IN" sz="1400"/>
          </a:p>
          <a:p>
            <a:pPr marL="450214" indent="-228600" algn="just">
              <a:spcAft>
                <a:spcPts val="999"/>
              </a:spcAft>
              <a:buFont typeface="Arial"/>
              <a:buChar char="•"/>
              <a:defRPr/>
            </a:pPr>
            <a:r>
              <a:rPr lang="en-IN" sz="1400">
                <a:solidFill>
                  <a:srgbClr val="000000"/>
                </a:solidFill>
              </a:rPr>
              <a:t>Ineffective targeting strategies struggled to attract the desired customer demographics.</a:t>
            </a:r>
            <a:endParaRPr lang="en-IN" sz="1400"/>
          </a:p>
          <a:p>
            <a:pPr marL="450214" indent="-228600" algn="just">
              <a:spcAft>
                <a:spcPts val="999"/>
              </a:spcAft>
              <a:buFont typeface="Arial"/>
              <a:buChar char="•"/>
              <a:defRPr/>
            </a:pPr>
            <a:r>
              <a:rPr lang="en-IN" sz="1400">
                <a:solidFill>
                  <a:srgbClr val="000000"/>
                </a:solidFill>
              </a:rPr>
              <a:t>Poor brand positioning in a crowded market hindered their growth potential.</a:t>
            </a:r>
            <a:endParaRPr lang="en-IN" sz="1400"/>
          </a:p>
          <a:p>
            <a:pPr algn="just">
              <a:spcAft>
                <a:spcPts val="999"/>
              </a:spcAft>
              <a:defRPr/>
            </a:pPr>
            <a:r>
              <a:rPr lang="en-IN" sz="1400">
                <a:solidFill>
                  <a:srgbClr val="000000"/>
                </a:solidFill>
              </a:rPr>
              <a:t>These issues called for a comprehensive overhaul of their branding and marketing strategies to align with the demands of the modern retail landscape.</a:t>
            </a:r>
            <a:endParaRPr lang="en-IN" sz="1400"/>
          </a:p>
        </p:txBody>
      </p:sp>
      <p:pic>
        <p:nvPicPr>
          <p:cNvPr id="1328578917" name="Picture 17"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7" y="281790"/>
            <a:ext cx="932179" cy="878839"/>
          </a:xfrm>
          <a:prstGeom prst="rect">
            <a:avLst/>
          </a:prstGeom>
        </p:spPr>
      </p:pic>
      <p:sp>
        <p:nvSpPr>
          <p:cNvPr id="1023823212" name="TextBox 37"/>
          <p:cNvSpPr txBox="1"/>
          <p:nvPr/>
        </p:nvSpPr>
        <p:spPr bwMode="auto">
          <a:xfrm>
            <a:off x="6289088" y="1592652"/>
            <a:ext cx="5432864" cy="369331"/>
          </a:xfrm>
          <a:prstGeom prst="rect">
            <a:avLst/>
          </a:prstGeom>
          <a:noFill/>
        </p:spPr>
        <p:txBody>
          <a:bodyPr wrap="square" rtlCol="0">
            <a:spAutoFit/>
          </a:bodyPr>
          <a:lstStyle/>
          <a:p>
            <a:pPr>
              <a:defRPr/>
            </a:pPr>
            <a:r>
              <a:rPr lang="en-IN" sz="1800" b="1">
                <a:solidFill>
                  <a:srgbClr val="E62E40"/>
                </a:solidFill>
                <a:latin typeface="Calibri"/>
              </a:rPr>
              <a:t>Statement of the problem</a:t>
            </a:r>
            <a:r>
              <a:rPr lang="en-IN">
                <a:solidFill>
                  <a:srgbClr val="E62E40"/>
                </a:solidFill>
                <a:latin typeface="Aptos Display"/>
              </a:rPr>
              <a:t>………………………</a:t>
            </a:r>
            <a:endParaRPr/>
          </a:p>
        </p:txBody>
      </p:sp>
      <p:pic>
        <p:nvPicPr>
          <p:cNvPr id="1292857323" name="Picture 6"/>
          <p:cNvPicPr>
            <a:picLocks noChangeAspect="1"/>
          </p:cNvPicPr>
          <p:nvPr/>
        </p:nvPicPr>
        <p:blipFill>
          <a:blip r:embed="rId4"/>
          <a:srcRect l="20542" t="13075" r="10417" b="51378"/>
          <a:stretch/>
        </p:blipFill>
        <p:spPr bwMode="auto">
          <a:xfrm>
            <a:off x="911422" y="4981142"/>
            <a:ext cx="5015503" cy="1452964"/>
          </a:xfrm>
          <a:prstGeom prst="rect">
            <a:avLst/>
          </a:prstGeom>
        </p:spPr>
      </p:pic>
      <p:pic>
        <p:nvPicPr>
          <p:cNvPr id="3" name="Picture 2"/>
          <p:cNvPicPr>
            <a:picLocks noChangeAspect="1"/>
          </p:cNvPicPr>
          <p:nvPr/>
        </p:nvPicPr>
        <p:blipFill>
          <a:blip r:embed="rId5"/>
          <a:stretch/>
        </p:blipFill>
        <p:spPr bwMode="auto">
          <a:xfrm>
            <a:off x="10648729" y="-270523"/>
            <a:ext cx="1394092" cy="13951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99999" fill="hold"/>
                                        <p:tgtEl>
                                          <p:spTgt spid="1328578917"/>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188673220" name="Group 8"/>
          <p:cNvGrpSpPr/>
          <p:nvPr/>
        </p:nvGrpSpPr>
        <p:grpSpPr bwMode="auto">
          <a:xfrm>
            <a:off x="9719309" y="4313554"/>
            <a:ext cx="2185669" cy="2185669"/>
            <a:chOff x="15757" y="7357"/>
            <a:chExt cx="3441" cy="3441"/>
          </a:xfrm>
        </p:grpSpPr>
        <p:sp>
          <p:nvSpPr>
            <p:cNvPr id="337840583" name="Rectangles 19"/>
            <p:cNvSpPr/>
            <p:nvPr/>
          </p:nvSpPr>
          <p:spPr bwMode="auto">
            <a:xfrm rot="5399976">
              <a:off x="17323" y="8923"/>
              <a:ext cx="3441" cy="310"/>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71937540" name="Rectangles 20"/>
            <p:cNvSpPr/>
            <p:nvPr/>
          </p:nvSpPr>
          <p:spPr bwMode="auto">
            <a:xfrm>
              <a:off x="15757" y="10488"/>
              <a:ext cx="3441" cy="310"/>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221145625" name="TextBox 3"/>
          <p:cNvSpPr txBox="1"/>
          <p:nvPr/>
        </p:nvSpPr>
        <p:spPr bwMode="auto">
          <a:xfrm>
            <a:off x="931689" y="626634"/>
            <a:ext cx="6099141" cy="461664"/>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Our Approach &amp; Solution</a:t>
            </a:r>
            <a:endParaRPr/>
          </a:p>
        </p:txBody>
      </p:sp>
      <p:sp>
        <p:nvSpPr>
          <p:cNvPr id="427249395" name="TextBox 14"/>
          <p:cNvSpPr txBox="1"/>
          <p:nvPr/>
        </p:nvSpPr>
        <p:spPr bwMode="auto">
          <a:xfrm>
            <a:off x="931689" y="1160628"/>
            <a:ext cx="5164669" cy="3627478"/>
          </a:xfrm>
          <a:prstGeom prst="rect">
            <a:avLst/>
          </a:prstGeom>
          <a:noFill/>
        </p:spPr>
        <p:txBody>
          <a:bodyPr wrap="square">
            <a:spAutoFit/>
          </a:bodyPr>
          <a:lstStyle/>
          <a:p>
            <a:pPr algn="just">
              <a:spcAft>
                <a:spcPts val="999"/>
              </a:spcAft>
              <a:defRPr/>
            </a:pPr>
            <a:r>
              <a:rPr lang="en-IN" sz="1400">
                <a:solidFill>
                  <a:srgbClr val="000000"/>
                </a:solidFill>
              </a:rPr>
              <a:t>BrandYou implemented a strategic, multi-faceted approach to address Treacys’ challenges:</a:t>
            </a:r>
            <a:endParaRPr lang="en-IN" sz="1400"/>
          </a:p>
          <a:p>
            <a:pPr lvl="1" algn="just">
              <a:spcAft>
                <a:spcPts val="999"/>
              </a:spcAft>
              <a:defRPr/>
            </a:pPr>
            <a:r>
              <a:rPr lang="en-IN" sz="1400" b="1">
                <a:solidFill>
                  <a:srgbClr val="C00000"/>
                </a:solidFill>
              </a:rPr>
              <a:t>Comprehensive Rebranding</a:t>
            </a:r>
            <a:endParaRPr lang="en-IN" sz="1400">
              <a:solidFill>
                <a:srgbClr val="C00000"/>
              </a:solidFill>
            </a:endParaRPr>
          </a:p>
          <a:p>
            <a:pPr marL="450214" indent="-228600" algn="just">
              <a:spcAft>
                <a:spcPts val="999"/>
              </a:spcAft>
              <a:buFont typeface="Arial"/>
              <a:buChar char="•"/>
              <a:defRPr/>
            </a:pPr>
            <a:r>
              <a:rPr lang="en-IN" sz="1400">
                <a:solidFill>
                  <a:srgbClr val="000000"/>
                </a:solidFill>
              </a:rPr>
              <a:t>Refreshed Treacys’ visual identity to ensure it appealed to contemporary consumers while respecting the brand’s heritage.</a:t>
            </a:r>
            <a:endParaRPr lang="en-IN" sz="1400"/>
          </a:p>
          <a:p>
            <a:pPr marL="450214" indent="-228600" algn="just">
              <a:spcAft>
                <a:spcPts val="999"/>
              </a:spcAft>
              <a:buFont typeface="Arial"/>
              <a:buChar char="•"/>
              <a:defRPr/>
            </a:pPr>
            <a:r>
              <a:rPr lang="en-IN" sz="1400">
                <a:solidFill>
                  <a:srgbClr val="000000"/>
                </a:solidFill>
              </a:rPr>
              <a:t>Developed a compelling brand story to deepen emotional connections with customers.</a:t>
            </a:r>
            <a:endParaRPr lang="en-IN" sz="1400"/>
          </a:p>
          <a:p>
            <a:pPr marL="450214" algn="just">
              <a:spcAft>
                <a:spcPts val="999"/>
              </a:spcAft>
              <a:defRPr/>
            </a:pPr>
            <a:r>
              <a:rPr lang="en-IN" sz="1400" b="1">
                <a:solidFill>
                  <a:srgbClr val="C00000"/>
                </a:solidFill>
              </a:rPr>
              <a:t>Website Design and Development</a:t>
            </a:r>
            <a:endParaRPr lang="en-IN" sz="1400">
              <a:solidFill>
                <a:srgbClr val="C00000"/>
              </a:solidFill>
            </a:endParaRPr>
          </a:p>
          <a:p>
            <a:pPr marL="450214" indent="-228600" algn="just">
              <a:spcAft>
                <a:spcPts val="999"/>
              </a:spcAft>
              <a:buFont typeface="Arial"/>
              <a:buChar char="•"/>
              <a:defRPr/>
            </a:pPr>
            <a:r>
              <a:rPr lang="en-IN" sz="1400">
                <a:solidFill>
                  <a:srgbClr val="000000"/>
                </a:solidFill>
              </a:rPr>
              <a:t>Designed a user-friendly, visually engaging website optimized for both desktop and mobile users.</a:t>
            </a:r>
            <a:endParaRPr lang="en-IN" sz="1400"/>
          </a:p>
          <a:p>
            <a:pPr marL="450214" indent="-228600" algn="just">
              <a:spcAft>
                <a:spcPts val="999"/>
              </a:spcAft>
              <a:buFont typeface="Arial"/>
              <a:buChar char="•"/>
              <a:defRPr/>
            </a:pPr>
            <a:r>
              <a:rPr lang="en-IN" sz="1400">
                <a:solidFill>
                  <a:srgbClr val="000000"/>
                </a:solidFill>
              </a:rPr>
              <a:t>Enhanced website functionality to improve user experience, drive engagement, and increase online sales.</a:t>
            </a:r>
            <a:endParaRPr lang="en-IN" sz="1400"/>
          </a:p>
        </p:txBody>
      </p:sp>
      <p:pic>
        <p:nvPicPr>
          <p:cNvPr id="1158272635"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7" y="281790"/>
            <a:ext cx="932179" cy="878839"/>
          </a:xfrm>
          <a:prstGeom prst="rect">
            <a:avLst/>
          </a:prstGeom>
        </p:spPr>
      </p:pic>
      <p:sp>
        <p:nvSpPr>
          <p:cNvPr id="1589960201" name="TextBox 2"/>
          <p:cNvSpPr txBox="1"/>
          <p:nvPr/>
        </p:nvSpPr>
        <p:spPr bwMode="auto">
          <a:xfrm>
            <a:off x="6320035" y="1160628"/>
            <a:ext cx="5164669" cy="4308198"/>
          </a:xfrm>
          <a:prstGeom prst="rect">
            <a:avLst/>
          </a:prstGeom>
          <a:noFill/>
        </p:spPr>
        <p:txBody>
          <a:bodyPr wrap="square">
            <a:spAutoFit/>
          </a:bodyPr>
          <a:lstStyle/>
          <a:p>
            <a:pPr marL="450214" algn="just">
              <a:spcAft>
                <a:spcPts val="999"/>
              </a:spcAft>
              <a:defRPr/>
            </a:pPr>
            <a:r>
              <a:rPr lang="en-IN" sz="1400" b="1">
                <a:solidFill>
                  <a:srgbClr val="C00000"/>
                </a:solidFill>
              </a:rPr>
              <a:t>Targeted Marketing Initiatives</a:t>
            </a:r>
            <a:endParaRPr lang="en-IN" sz="1400">
              <a:solidFill>
                <a:srgbClr val="C00000"/>
              </a:solidFill>
            </a:endParaRPr>
          </a:p>
          <a:p>
            <a:pPr marL="450214" indent="-228600" algn="just">
              <a:spcAft>
                <a:spcPts val="999"/>
              </a:spcAft>
              <a:buFont typeface="Arial"/>
              <a:buChar char="•"/>
              <a:defRPr/>
            </a:pPr>
            <a:r>
              <a:rPr lang="en-IN" sz="1400">
                <a:solidFill>
                  <a:srgbClr val="000000"/>
                </a:solidFill>
              </a:rPr>
              <a:t>Developed tailored marketing strategies incorporating social media campaigns and PPC advertising.</a:t>
            </a:r>
            <a:endParaRPr lang="en-IN" sz="1400"/>
          </a:p>
          <a:p>
            <a:pPr marL="450214" indent="-228600" algn="just">
              <a:spcAft>
                <a:spcPts val="999"/>
              </a:spcAft>
              <a:buFont typeface="Arial"/>
              <a:buChar char="•"/>
              <a:defRPr/>
            </a:pPr>
            <a:r>
              <a:rPr lang="en-IN" sz="1400">
                <a:solidFill>
                  <a:srgbClr val="000000"/>
                </a:solidFill>
              </a:rPr>
              <a:t>Crafted content that resonated with their target audience, focusing on value propositions and lifestyle integration.</a:t>
            </a:r>
            <a:endParaRPr lang="en-IN" sz="1400"/>
          </a:p>
          <a:p>
            <a:pPr marL="450214" algn="just">
              <a:spcAft>
                <a:spcPts val="999"/>
              </a:spcAft>
              <a:defRPr/>
            </a:pPr>
            <a:r>
              <a:rPr lang="en-IN" sz="1400" b="1">
                <a:solidFill>
                  <a:srgbClr val="C00000"/>
                </a:solidFill>
              </a:rPr>
              <a:t>Search Engine Optimization (SEO)</a:t>
            </a:r>
            <a:endParaRPr lang="en-IN" sz="1400">
              <a:solidFill>
                <a:srgbClr val="C00000"/>
              </a:solidFill>
            </a:endParaRPr>
          </a:p>
          <a:p>
            <a:pPr marL="450214" indent="-228600" algn="just">
              <a:spcAft>
                <a:spcPts val="999"/>
              </a:spcAft>
              <a:buFont typeface="Arial"/>
              <a:buChar char="•"/>
              <a:defRPr/>
            </a:pPr>
            <a:r>
              <a:rPr lang="en-IN" sz="1400">
                <a:solidFill>
                  <a:srgbClr val="000000"/>
                </a:solidFill>
              </a:rPr>
              <a:t>Conducted extensive keyword research and implemented SEO strategies to improve search rankings and organic traffic.</a:t>
            </a:r>
            <a:endParaRPr lang="en-IN" sz="1400"/>
          </a:p>
          <a:p>
            <a:pPr marL="450214" indent="-228600" algn="just">
              <a:spcAft>
                <a:spcPts val="999"/>
              </a:spcAft>
              <a:buFont typeface="Arial"/>
              <a:buChar char="•"/>
              <a:defRPr/>
            </a:pPr>
            <a:r>
              <a:rPr lang="en-IN" sz="1400">
                <a:solidFill>
                  <a:srgbClr val="000000"/>
                </a:solidFill>
              </a:rPr>
              <a:t>Regularly optimized the site’s content and structure, ensuring sustained growth in online visibility.</a:t>
            </a:r>
            <a:endParaRPr lang="en-IN" sz="1400"/>
          </a:p>
          <a:p>
            <a:pPr marL="450214" algn="just">
              <a:spcAft>
                <a:spcPts val="999"/>
              </a:spcAft>
              <a:defRPr/>
            </a:pPr>
            <a:r>
              <a:rPr lang="en-IN" sz="1400" b="1">
                <a:solidFill>
                  <a:srgbClr val="000000"/>
                </a:solidFill>
              </a:rPr>
              <a:t>S</a:t>
            </a:r>
            <a:r>
              <a:rPr lang="en-IN" sz="1400" b="1">
                <a:solidFill>
                  <a:srgbClr val="C00000"/>
                </a:solidFill>
              </a:rPr>
              <a:t>ocial Media Growth</a:t>
            </a:r>
            <a:endParaRPr lang="en-IN" sz="1400">
              <a:solidFill>
                <a:srgbClr val="C00000"/>
              </a:solidFill>
            </a:endParaRPr>
          </a:p>
          <a:p>
            <a:pPr marL="450214" indent="-228600" algn="just">
              <a:spcAft>
                <a:spcPts val="999"/>
              </a:spcAft>
              <a:buFont typeface="Arial"/>
              <a:buChar char="•"/>
              <a:defRPr/>
            </a:pPr>
            <a:r>
              <a:rPr lang="en-IN" sz="1400">
                <a:solidFill>
                  <a:srgbClr val="000000"/>
                </a:solidFill>
              </a:rPr>
              <a:t>Built a robust presence on platforms like Facebook, achieving significant follower growth and engagement.</a:t>
            </a:r>
            <a:endParaRPr lang="en-IN" sz="1400"/>
          </a:p>
          <a:p>
            <a:pPr marL="450214" indent="-228600" algn="just">
              <a:spcAft>
                <a:spcPts val="999"/>
              </a:spcAft>
              <a:buFont typeface="Arial"/>
              <a:buChar char="•"/>
              <a:defRPr/>
            </a:pPr>
            <a:r>
              <a:rPr lang="en-IN" sz="1400">
                <a:solidFill>
                  <a:srgbClr val="000000"/>
                </a:solidFill>
              </a:rPr>
              <a:t>Utilized social media to connect directly with customers and promote brand loyalty.</a:t>
            </a:r>
            <a:endParaRPr lang="en-IN" sz="1400"/>
          </a:p>
        </p:txBody>
      </p:sp>
      <p:pic>
        <p:nvPicPr>
          <p:cNvPr id="2" name="Picture 1"/>
          <p:cNvPicPr>
            <a:picLocks noChangeAspect="1"/>
          </p:cNvPicPr>
          <p:nvPr/>
        </p:nvPicPr>
        <p:blipFill>
          <a:blip r:embed="rId4"/>
          <a:stretch/>
        </p:blipFill>
        <p:spPr bwMode="auto">
          <a:xfrm>
            <a:off x="10648729" y="-270523"/>
            <a:ext cx="1394092" cy="13951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99999" fill="hold"/>
                                        <p:tgtEl>
                                          <p:spTgt spid="1158272635"/>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grpSp>
        <p:nvGrpSpPr>
          <p:cNvPr id="1274813446" name="Group 8"/>
          <p:cNvGrpSpPr/>
          <p:nvPr/>
        </p:nvGrpSpPr>
        <p:grpSpPr bwMode="auto">
          <a:xfrm>
            <a:off x="9719309" y="4313554"/>
            <a:ext cx="2185669" cy="2185669"/>
            <a:chOff x="15757" y="7357"/>
            <a:chExt cx="3441" cy="3441"/>
          </a:xfrm>
        </p:grpSpPr>
        <p:sp>
          <p:nvSpPr>
            <p:cNvPr id="769197528" name="Rectangles 19"/>
            <p:cNvSpPr/>
            <p:nvPr/>
          </p:nvSpPr>
          <p:spPr bwMode="auto">
            <a:xfrm rot="5399976">
              <a:off x="17323" y="8923"/>
              <a:ext cx="3441" cy="310"/>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1463953205" name="Rectangles 20"/>
            <p:cNvSpPr/>
            <p:nvPr/>
          </p:nvSpPr>
          <p:spPr bwMode="auto">
            <a:xfrm>
              <a:off x="15757" y="10488"/>
              <a:ext cx="3441" cy="310"/>
            </a:xfrm>
            <a:prstGeom prst="rect">
              <a:avLst/>
            </a:prstGeom>
            <a:solidFill>
              <a:srgbClr val="F431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grpSp>
      <p:sp>
        <p:nvSpPr>
          <p:cNvPr id="1202169872" name="TextBox 3"/>
          <p:cNvSpPr txBox="1"/>
          <p:nvPr/>
        </p:nvSpPr>
        <p:spPr bwMode="auto">
          <a:xfrm>
            <a:off x="1044824" y="364968"/>
            <a:ext cx="6099141" cy="461664"/>
          </a:xfrm>
          <a:prstGeom prst="rect">
            <a:avLst/>
          </a:prstGeom>
          <a:noFill/>
        </p:spPr>
        <p:txBody>
          <a:bodyPr wrap="square">
            <a:spAutoFit/>
          </a:bodyPr>
          <a:lstStyle/>
          <a:p>
            <a:pPr marL="0" marR="0" lvl="0" indent="0" algn="l" defTabSz="914400">
              <a:lnSpc>
                <a:spcPct val="100000"/>
              </a:lnSpc>
              <a:spcBef>
                <a:spcPts val="0"/>
              </a:spcBef>
              <a:spcAft>
                <a:spcPts val="0"/>
              </a:spcAft>
              <a:buClrTx/>
              <a:buSzTx/>
              <a:buFontTx/>
              <a:buNone/>
              <a:defRPr/>
            </a:pPr>
            <a:r>
              <a:rPr lang="en-GB" sz="2400" b="1" u="sng">
                <a:solidFill>
                  <a:srgbClr val="E62E40"/>
                </a:solidFill>
                <a:latin typeface="Avenir LT Std 65 Medium"/>
                <a:cs typeface="Arial"/>
              </a:rPr>
              <a:t>Achievements and Results.</a:t>
            </a:r>
            <a:endParaRPr/>
          </a:p>
        </p:txBody>
      </p:sp>
      <p:sp>
        <p:nvSpPr>
          <p:cNvPr id="1221101634" name="TextBox 14"/>
          <p:cNvSpPr txBox="1"/>
          <p:nvPr/>
        </p:nvSpPr>
        <p:spPr bwMode="auto">
          <a:xfrm>
            <a:off x="1044823" y="977989"/>
            <a:ext cx="7677621" cy="5542638"/>
          </a:xfrm>
          <a:prstGeom prst="rect">
            <a:avLst/>
          </a:prstGeom>
          <a:noFill/>
        </p:spPr>
        <p:txBody>
          <a:bodyPr wrap="square">
            <a:spAutoFit/>
          </a:bodyPr>
          <a:lstStyle/>
          <a:p>
            <a:pPr algn="just">
              <a:spcAft>
                <a:spcPts val="999"/>
              </a:spcAft>
              <a:defRPr/>
            </a:pPr>
            <a:r>
              <a:rPr lang="en-IN" sz="1400">
                <a:solidFill>
                  <a:srgbClr val="000000"/>
                </a:solidFill>
              </a:rPr>
              <a:t>Our partnership with Treacy’s yielded exceptional results, transforming the brand and significantly enhancing its market presence:</a:t>
            </a:r>
            <a:endParaRPr lang="en-IN" sz="1400"/>
          </a:p>
          <a:p>
            <a:pPr algn="just">
              <a:spcAft>
                <a:spcPts val="999"/>
              </a:spcAft>
              <a:defRPr/>
            </a:pPr>
            <a:r>
              <a:rPr lang="en-IN" sz="1400" b="1">
                <a:solidFill>
                  <a:srgbClr val="C00000"/>
                </a:solidFill>
              </a:rPr>
              <a:t>Enhanced Brand Awareness and Visibility</a:t>
            </a:r>
            <a:endParaRPr lang="en-IN" sz="1400">
              <a:solidFill>
                <a:srgbClr val="C00000"/>
              </a:solidFill>
            </a:endParaRPr>
          </a:p>
          <a:p>
            <a:pPr marL="450214" indent="-228600" algn="just">
              <a:spcAft>
                <a:spcPts val="999"/>
              </a:spcAft>
              <a:buFont typeface="Arial"/>
              <a:buChar char="•"/>
              <a:defRPr/>
            </a:pPr>
            <a:r>
              <a:rPr lang="en-IN" sz="1400">
                <a:solidFill>
                  <a:srgbClr val="000000"/>
                </a:solidFill>
              </a:rPr>
              <a:t>Social media success, including a notable increase to </a:t>
            </a:r>
            <a:r>
              <a:rPr lang="en-IN" sz="1400" b="1">
                <a:solidFill>
                  <a:srgbClr val="000000"/>
                </a:solidFill>
              </a:rPr>
              <a:t>10,000 followers on Facebook</a:t>
            </a:r>
            <a:r>
              <a:rPr lang="en-IN" sz="1400">
                <a:solidFill>
                  <a:srgbClr val="000000"/>
                </a:solidFill>
              </a:rPr>
              <a:t>, establishing a vibrant online community.</a:t>
            </a:r>
            <a:endParaRPr lang="en-IN" sz="1400"/>
          </a:p>
          <a:p>
            <a:pPr marL="450214" indent="-228600" algn="just">
              <a:spcAft>
                <a:spcPts val="999"/>
              </a:spcAft>
              <a:buFont typeface="Arial"/>
              <a:buChar char="•"/>
              <a:defRPr/>
            </a:pPr>
            <a:r>
              <a:rPr lang="en-IN" sz="1400">
                <a:solidFill>
                  <a:srgbClr val="000000"/>
                </a:solidFill>
              </a:rPr>
              <a:t>Strategic SEO efforts led to a </a:t>
            </a:r>
            <a:r>
              <a:rPr lang="en-IN" sz="1400" b="1">
                <a:solidFill>
                  <a:srgbClr val="000000"/>
                </a:solidFill>
              </a:rPr>
              <a:t>6,665% growth in organic search visibility</a:t>
            </a:r>
            <a:r>
              <a:rPr lang="en-IN" sz="1400">
                <a:solidFill>
                  <a:srgbClr val="000000"/>
                </a:solidFill>
              </a:rPr>
              <a:t>, with sustained annual growth of 5-10% over the past decade.</a:t>
            </a:r>
            <a:endParaRPr lang="en-IN" sz="1400"/>
          </a:p>
          <a:p>
            <a:pPr algn="just">
              <a:spcAft>
                <a:spcPts val="999"/>
              </a:spcAft>
              <a:defRPr/>
            </a:pPr>
            <a:r>
              <a:rPr lang="en-IN" sz="1400" b="1">
                <a:solidFill>
                  <a:srgbClr val="C00000"/>
                </a:solidFill>
              </a:rPr>
              <a:t>Improved Search Engine Rankings</a:t>
            </a:r>
            <a:endParaRPr lang="en-IN" sz="1400">
              <a:solidFill>
                <a:srgbClr val="C00000"/>
              </a:solidFill>
            </a:endParaRPr>
          </a:p>
          <a:p>
            <a:pPr marL="450214" indent="-228600" algn="just">
              <a:spcAft>
                <a:spcPts val="999"/>
              </a:spcAft>
              <a:buFont typeface="Arial"/>
              <a:buChar char="•"/>
              <a:defRPr/>
            </a:pPr>
            <a:r>
              <a:rPr lang="en-IN" sz="1400">
                <a:solidFill>
                  <a:srgbClr val="000000"/>
                </a:solidFill>
              </a:rPr>
              <a:t>Secured </a:t>
            </a:r>
            <a:r>
              <a:rPr lang="en-IN" sz="1400" b="1">
                <a:solidFill>
                  <a:srgbClr val="000000"/>
                </a:solidFill>
              </a:rPr>
              <a:t>264 keywords on page one</a:t>
            </a:r>
            <a:r>
              <a:rPr lang="en-IN" sz="1400">
                <a:solidFill>
                  <a:srgbClr val="000000"/>
                </a:solidFill>
              </a:rPr>
              <a:t>, with 164 in the top three positions and 100 between positions four and ten.</a:t>
            </a:r>
            <a:endParaRPr lang="en-IN" sz="1400"/>
          </a:p>
          <a:p>
            <a:pPr marL="450214" indent="-228600" algn="just">
              <a:spcAft>
                <a:spcPts val="999"/>
              </a:spcAft>
              <a:buFont typeface="Arial"/>
              <a:buChar char="•"/>
              <a:defRPr/>
            </a:pPr>
            <a:r>
              <a:rPr lang="en-IN" sz="1400">
                <a:solidFill>
                  <a:srgbClr val="000000"/>
                </a:solidFill>
              </a:rPr>
              <a:t>This consistent performance solidified Treacys’ reputation as a market leader in Ireland and beyond.</a:t>
            </a:r>
            <a:endParaRPr lang="en-IN" sz="1400"/>
          </a:p>
          <a:p>
            <a:pPr algn="just">
              <a:spcAft>
                <a:spcPts val="999"/>
              </a:spcAft>
              <a:defRPr/>
            </a:pPr>
            <a:r>
              <a:rPr lang="en-IN" sz="1400" b="1">
                <a:solidFill>
                  <a:srgbClr val="C00000"/>
                </a:solidFill>
              </a:rPr>
              <a:t>Record-Breaking Sales Growth</a:t>
            </a:r>
            <a:endParaRPr lang="en-IN" sz="1400">
              <a:solidFill>
                <a:srgbClr val="C00000"/>
              </a:solidFill>
            </a:endParaRPr>
          </a:p>
          <a:p>
            <a:pPr marL="450214" indent="-228600" algn="just">
              <a:spcAft>
                <a:spcPts val="999"/>
              </a:spcAft>
              <a:buFont typeface="Arial"/>
              <a:buChar char="•"/>
              <a:defRPr/>
            </a:pPr>
            <a:r>
              <a:rPr lang="en-IN" sz="1400" b="1">
                <a:solidFill>
                  <a:srgbClr val="000000"/>
                </a:solidFill>
              </a:rPr>
              <a:t>2020 and 2021 became the most successful sales years in Treacys’ 56-year history.</a:t>
            </a:r>
            <a:endParaRPr lang="en-IN" sz="1400"/>
          </a:p>
          <a:p>
            <a:pPr marL="450214" indent="-228600" algn="just">
              <a:spcAft>
                <a:spcPts val="999"/>
              </a:spcAft>
              <a:buFont typeface="Arial"/>
              <a:buChar char="•"/>
              <a:defRPr/>
            </a:pPr>
            <a:r>
              <a:rPr lang="en-IN" sz="1400">
                <a:solidFill>
                  <a:srgbClr val="000000"/>
                </a:solidFill>
              </a:rPr>
              <a:t>The business achieved a </a:t>
            </a:r>
            <a:r>
              <a:rPr lang="en-IN" sz="1400" b="1">
                <a:solidFill>
                  <a:srgbClr val="000000"/>
                </a:solidFill>
              </a:rPr>
              <a:t>50% growth in profitability</a:t>
            </a:r>
            <a:r>
              <a:rPr lang="en-IN" sz="1400">
                <a:solidFill>
                  <a:srgbClr val="000000"/>
                </a:solidFill>
              </a:rPr>
              <a:t> over 14 years, driven by effective marketing and operational excellence.</a:t>
            </a:r>
            <a:endParaRPr lang="en-IN" sz="1400"/>
          </a:p>
          <a:p>
            <a:pPr algn="just">
              <a:spcAft>
                <a:spcPts val="999"/>
              </a:spcAft>
              <a:defRPr/>
            </a:pPr>
            <a:r>
              <a:rPr lang="en-IN" sz="1400" b="1">
                <a:solidFill>
                  <a:srgbClr val="C00000"/>
                </a:solidFill>
              </a:rPr>
              <a:t>Sustained Momentum</a:t>
            </a:r>
            <a:endParaRPr lang="en-IN" sz="1400">
              <a:solidFill>
                <a:srgbClr val="C00000"/>
              </a:solidFill>
            </a:endParaRPr>
          </a:p>
          <a:p>
            <a:pPr marL="450214" indent="-228600" algn="just">
              <a:spcAft>
                <a:spcPts val="999"/>
              </a:spcAft>
              <a:buFont typeface="Arial"/>
              <a:buChar char="•"/>
              <a:defRPr/>
            </a:pPr>
            <a:r>
              <a:rPr lang="en-IN" sz="1400">
                <a:solidFill>
                  <a:srgbClr val="000000"/>
                </a:solidFill>
              </a:rPr>
              <a:t>Continuous growth in subsequent years, demonstrating the enduring impact of our strategies and Treacy’s commitment to innovation.</a:t>
            </a:r>
            <a:endParaRPr lang="en-IN" sz="1400"/>
          </a:p>
        </p:txBody>
      </p:sp>
      <p:pic>
        <p:nvPicPr>
          <p:cNvPr id="1737955018" name="Picture 5" descr="C:\Users\kim.tsok-nwok\Downloads\brand you creative group logos\BY Group logo\Brand You Creative Group Logo.pngBrand You Creative Group Logo"/>
          <p:cNvPicPr>
            <a:picLocks noChangeAspect="1"/>
          </p:cNvPicPr>
          <p:nvPr/>
        </p:nvPicPr>
        <p:blipFill>
          <a:blip r:embed="rId3"/>
          <a:srcRect l="90992" r="-1798" b="29930"/>
          <a:stretch/>
        </p:blipFill>
        <p:spPr bwMode="auto">
          <a:xfrm>
            <a:off x="177557" y="281790"/>
            <a:ext cx="932179" cy="878839"/>
          </a:xfrm>
          <a:prstGeom prst="rect">
            <a:avLst/>
          </a:prstGeom>
        </p:spPr>
      </p:pic>
      <p:pic>
        <p:nvPicPr>
          <p:cNvPr id="2" name="Picture 1"/>
          <p:cNvPicPr>
            <a:picLocks noChangeAspect="1"/>
          </p:cNvPicPr>
          <p:nvPr/>
        </p:nvPicPr>
        <p:blipFill>
          <a:blip r:embed="rId4"/>
          <a:stretch/>
        </p:blipFill>
        <p:spPr bwMode="auto">
          <a:xfrm>
            <a:off x="10648729" y="-270523"/>
            <a:ext cx="1394092" cy="13951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01055 -0.0206 L -0.1737 -0.025 " pathEditMode="relative" rAng="0" ptsTypes="AA">
                                      <p:cBhvr>
                                        <p:cTn id="6" dur="2000" spd="-99999" fill="hold"/>
                                        <p:tgtEl>
                                          <p:spTgt spid="1737955018"/>
                                        </p:tgtEl>
                                        <p:attrNameLst>
                                          <p:attrName>ppt_x</p:attrName>
                                          <p:attrName>ppt_y</p:attrName>
                                        </p:attrNameLst>
                                      </p:cBhvr>
                                      <p:rCtr x="-9206"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8435</Words>
  <Application>Microsoft Office PowerPoint</Application>
  <DocSecurity>0</DocSecurity>
  <PresentationFormat>Widescreen</PresentationFormat>
  <Paragraphs>657</Paragraphs>
  <Slides>68</Slides>
  <Notes>68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68</vt:i4>
      </vt:variant>
    </vt:vector>
  </HeadingPairs>
  <TitlesOfParts>
    <vt:vector size="77" baseType="lpstr">
      <vt:lpstr>Aptos</vt:lpstr>
      <vt:lpstr>Aptos Display</vt:lpstr>
      <vt:lpstr>Arial</vt:lpstr>
      <vt:lpstr>Arial Nova Light</vt:lpstr>
      <vt:lpstr>Avenir LT Std 65 Medium</vt:lpstr>
      <vt:lpstr>Calibri</vt:lpstr>
      <vt:lpstr>Calibri Light</vt:lpstr>
      <vt:lpstr>Cronos Pro</vt:lpstr>
      <vt:lpstr>6_Office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Nenad Bjegovic</dc:creator>
  <cp:keywords/>
  <dc:description/>
  <cp:lastModifiedBy>Deus</cp:lastModifiedBy>
  <cp:revision>72</cp:revision>
  <dcterms:created xsi:type="dcterms:W3CDTF">2022-06-02T10:43:29Z</dcterms:created>
  <dcterms:modified xsi:type="dcterms:W3CDTF">2025-05-29T06:49:44Z</dcterms:modified>
  <cp:category/>
  <dc:identifier/>
  <cp:contentStatus/>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b43013d1c4284ae6b186a46edfc1fb90</vt:lpwstr>
  </property>
</Properties>
</file>